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4" r:id="rId6"/>
    <p:sldId id="260" r:id="rId7"/>
    <p:sldId id="265" r:id="rId8"/>
    <p:sldId id="275" r:id="rId9"/>
    <p:sldId id="261" r:id="rId10"/>
    <p:sldId id="263" r:id="rId11"/>
    <p:sldId id="266" r:id="rId12"/>
    <p:sldId id="262" r:id="rId13"/>
    <p:sldId id="267" r:id="rId14"/>
    <p:sldId id="268" r:id="rId15"/>
    <p:sldId id="269" r:id="rId16"/>
    <p:sldId id="270" r:id="rId17"/>
    <p:sldId id="271" r:id="rId18"/>
    <p:sldId id="273" r:id="rId19"/>
    <p:sldId id="272" r:id="rId20"/>
    <p:sldId id="276" r:id="rId21"/>
    <p:sldId id="277" r:id="rId22"/>
    <p:sldId id="279" r:id="rId23"/>
    <p:sldId id="280" r:id="rId24"/>
  </p:sldIdLst>
  <p:sldSz cx="12192000" cy="6858000"/>
  <p:notesSz cx="6858000" cy="9144000"/>
  <p:defaultTextStyle>
    <a:defPPr>
      <a:defRPr lang="en-G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snapToGrid="0">
      <p:cViewPr varScale="1">
        <p:scale>
          <a:sx n="73" d="100"/>
          <a:sy n="73" d="100"/>
        </p:scale>
        <p:origin x="830" y="72"/>
      </p:cViewPr>
      <p:guideLst/>
    </p:cSldViewPr>
  </p:slideViewPr>
  <p:notesTextViewPr>
    <p:cViewPr>
      <p:scale>
        <a:sx n="1" d="1"/>
        <a:sy n="1" d="1"/>
      </p:scale>
      <p:origin x="0" y="0"/>
    </p:cViewPr>
  </p:notesTextViewPr>
  <p:sorterViewPr>
    <p:cViewPr>
      <p:scale>
        <a:sx n="87" d="100"/>
        <a:sy n="8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5017A-E99A-4108-B966-7CCB993DD5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D"/>
          </a:p>
        </p:txBody>
      </p:sp>
      <p:sp>
        <p:nvSpPr>
          <p:cNvPr id="3" name="Subtitle 2">
            <a:extLst>
              <a:ext uri="{FF2B5EF4-FFF2-40B4-BE49-F238E27FC236}">
                <a16:creationId xmlns:a16="http://schemas.microsoft.com/office/drawing/2014/main" id="{FE35ACC7-4DED-4208-A851-A02B9EAB35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D"/>
          </a:p>
        </p:txBody>
      </p:sp>
      <p:sp>
        <p:nvSpPr>
          <p:cNvPr id="4" name="Date Placeholder 3">
            <a:extLst>
              <a:ext uri="{FF2B5EF4-FFF2-40B4-BE49-F238E27FC236}">
                <a16:creationId xmlns:a16="http://schemas.microsoft.com/office/drawing/2014/main" id="{F02B4131-4D6A-484E-85D2-B12E24360F96}"/>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5" name="Footer Placeholder 4">
            <a:extLst>
              <a:ext uri="{FF2B5EF4-FFF2-40B4-BE49-F238E27FC236}">
                <a16:creationId xmlns:a16="http://schemas.microsoft.com/office/drawing/2014/main" id="{276BC244-E1E7-445E-953B-1189E8AF29CA}"/>
              </a:ext>
            </a:extLst>
          </p:cNvPr>
          <p:cNvSpPr>
            <a:spLocks noGrp="1"/>
          </p:cNvSpPr>
          <p:nvPr>
            <p:ph type="ftr" sz="quarter" idx="11"/>
          </p:nvPr>
        </p:nvSpPr>
        <p:spPr/>
        <p:txBody>
          <a:bodyPr/>
          <a:lstStyle/>
          <a:p>
            <a:endParaRPr lang="en-GD"/>
          </a:p>
        </p:txBody>
      </p:sp>
      <p:sp>
        <p:nvSpPr>
          <p:cNvPr id="6" name="Slide Number Placeholder 5">
            <a:extLst>
              <a:ext uri="{FF2B5EF4-FFF2-40B4-BE49-F238E27FC236}">
                <a16:creationId xmlns:a16="http://schemas.microsoft.com/office/drawing/2014/main" id="{CE54A139-0A8C-41DD-A334-7235AD036D32}"/>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587257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F68F3-CE3F-477C-8AA0-DA0FB76183F1}"/>
              </a:ext>
            </a:extLst>
          </p:cNvPr>
          <p:cNvSpPr>
            <a:spLocks noGrp="1"/>
          </p:cNvSpPr>
          <p:nvPr>
            <p:ph type="title"/>
          </p:nvPr>
        </p:nvSpPr>
        <p:spPr/>
        <p:txBody>
          <a:bodyPr/>
          <a:lstStyle/>
          <a:p>
            <a:r>
              <a:rPr lang="en-US"/>
              <a:t>Click to edit Master title style</a:t>
            </a:r>
            <a:endParaRPr lang="en-GD"/>
          </a:p>
        </p:txBody>
      </p:sp>
      <p:sp>
        <p:nvSpPr>
          <p:cNvPr id="3" name="Content Placeholder 2">
            <a:extLst>
              <a:ext uri="{FF2B5EF4-FFF2-40B4-BE49-F238E27FC236}">
                <a16:creationId xmlns:a16="http://schemas.microsoft.com/office/drawing/2014/main" id="{AA16F7E9-2655-4844-A495-A06E6827B8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Date Placeholder 3">
            <a:extLst>
              <a:ext uri="{FF2B5EF4-FFF2-40B4-BE49-F238E27FC236}">
                <a16:creationId xmlns:a16="http://schemas.microsoft.com/office/drawing/2014/main" id="{55D79AE3-771E-4FC8-98C6-33F3758265A7}"/>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5" name="Footer Placeholder 4">
            <a:extLst>
              <a:ext uri="{FF2B5EF4-FFF2-40B4-BE49-F238E27FC236}">
                <a16:creationId xmlns:a16="http://schemas.microsoft.com/office/drawing/2014/main" id="{A493BCE5-F8E5-4AA4-9F59-3383E167FC53}"/>
              </a:ext>
            </a:extLst>
          </p:cNvPr>
          <p:cNvSpPr>
            <a:spLocks noGrp="1"/>
          </p:cNvSpPr>
          <p:nvPr>
            <p:ph type="ftr" sz="quarter" idx="11"/>
          </p:nvPr>
        </p:nvSpPr>
        <p:spPr/>
        <p:txBody>
          <a:bodyPr/>
          <a:lstStyle/>
          <a:p>
            <a:endParaRPr lang="en-GD"/>
          </a:p>
        </p:txBody>
      </p:sp>
      <p:sp>
        <p:nvSpPr>
          <p:cNvPr id="6" name="Slide Number Placeholder 5">
            <a:extLst>
              <a:ext uri="{FF2B5EF4-FFF2-40B4-BE49-F238E27FC236}">
                <a16:creationId xmlns:a16="http://schemas.microsoft.com/office/drawing/2014/main" id="{E9697201-BDDE-4F0B-92BF-1917279B295F}"/>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279169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1B30-8D1F-429C-9AC2-E0B4D6B15C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D"/>
          </a:p>
        </p:txBody>
      </p:sp>
      <p:sp>
        <p:nvSpPr>
          <p:cNvPr id="3" name="Text Placeholder 2">
            <a:extLst>
              <a:ext uri="{FF2B5EF4-FFF2-40B4-BE49-F238E27FC236}">
                <a16:creationId xmlns:a16="http://schemas.microsoft.com/office/drawing/2014/main" id="{F5B9DD0C-FE21-46E0-854E-DD53E3A3C8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87F96D-13F9-4845-821C-30C1EF384770}"/>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5" name="Footer Placeholder 4">
            <a:extLst>
              <a:ext uri="{FF2B5EF4-FFF2-40B4-BE49-F238E27FC236}">
                <a16:creationId xmlns:a16="http://schemas.microsoft.com/office/drawing/2014/main" id="{E7C2456E-3FFF-4CBF-A560-4E65D1994F09}"/>
              </a:ext>
            </a:extLst>
          </p:cNvPr>
          <p:cNvSpPr>
            <a:spLocks noGrp="1"/>
          </p:cNvSpPr>
          <p:nvPr>
            <p:ph type="ftr" sz="quarter" idx="11"/>
          </p:nvPr>
        </p:nvSpPr>
        <p:spPr/>
        <p:txBody>
          <a:bodyPr/>
          <a:lstStyle/>
          <a:p>
            <a:endParaRPr lang="en-GD"/>
          </a:p>
        </p:txBody>
      </p:sp>
      <p:sp>
        <p:nvSpPr>
          <p:cNvPr id="6" name="Slide Number Placeholder 5">
            <a:extLst>
              <a:ext uri="{FF2B5EF4-FFF2-40B4-BE49-F238E27FC236}">
                <a16:creationId xmlns:a16="http://schemas.microsoft.com/office/drawing/2014/main" id="{F97B3D5E-CA15-44AA-BB59-A06F12668939}"/>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2471497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E064A-3394-4BFB-9344-EAF2C41A2BE8}"/>
              </a:ext>
            </a:extLst>
          </p:cNvPr>
          <p:cNvSpPr>
            <a:spLocks noGrp="1"/>
          </p:cNvSpPr>
          <p:nvPr>
            <p:ph type="title"/>
          </p:nvPr>
        </p:nvSpPr>
        <p:spPr/>
        <p:txBody>
          <a:bodyPr/>
          <a:lstStyle/>
          <a:p>
            <a:r>
              <a:rPr lang="en-US"/>
              <a:t>Click to edit Master title style</a:t>
            </a:r>
            <a:endParaRPr lang="en-GD"/>
          </a:p>
        </p:txBody>
      </p:sp>
      <p:sp>
        <p:nvSpPr>
          <p:cNvPr id="3" name="Content Placeholder 2">
            <a:extLst>
              <a:ext uri="{FF2B5EF4-FFF2-40B4-BE49-F238E27FC236}">
                <a16:creationId xmlns:a16="http://schemas.microsoft.com/office/drawing/2014/main" id="{1ABF3AE7-43A8-4BD0-8DEA-61CEF43089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Content Placeholder 3">
            <a:extLst>
              <a:ext uri="{FF2B5EF4-FFF2-40B4-BE49-F238E27FC236}">
                <a16:creationId xmlns:a16="http://schemas.microsoft.com/office/drawing/2014/main" id="{2F1BFDE6-37A0-4B8F-8E80-969C670BCA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5" name="Date Placeholder 4">
            <a:extLst>
              <a:ext uri="{FF2B5EF4-FFF2-40B4-BE49-F238E27FC236}">
                <a16:creationId xmlns:a16="http://schemas.microsoft.com/office/drawing/2014/main" id="{1FFDEDC0-48AF-4825-BAA2-0380A80E945A}"/>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6" name="Footer Placeholder 5">
            <a:extLst>
              <a:ext uri="{FF2B5EF4-FFF2-40B4-BE49-F238E27FC236}">
                <a16:creationId xmlns:a16="http://schemas.microsoft.com/office/drawing/2014/main" id="{8FA4CEC9-E609-44A7-BD9F-4812413C4763}"/>
              </a:ext>
            </a:extLst>
          </p:cNvPr>
          <p:cNvSpPr>
            <a:spLocks noGrp="1"/>
          </p:cNvSpPr>
          <p:nvPr>
            <p:ph type="ftr" sz="quarter" idx="11"/>
          </p:nvPr>
        </p:nvSpPr>
        <p:spPr/>
        <p:txBody>
          <a:bodyPr/>
          <a:lstStyle/>
          <a:p>
            <a:endParaRPr lang="en-GD"/>
          </a:p>
        </p:txBody>
      </p:sp>
      <p:sp>
        <p:nvSpPr>
          <p:cNvPr id="7" name="Slide Number Placeholder 6">
            <a:extLst>
              <a:ext uri="{FF2B5EF4-FFF2-40B4-BE49-F238E27FC236}">
                <a16:creationId xmlns:a16="http://schemas.microsoft.com/office/drawing/2014/main" id="{A5640BC6-7BF8-4F3F-9FBB-0A93057A7005}"/>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774875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E555B-B2B0-4232-B857-37920323E76F}"/>
              </a:ext>
            </a:extLst>
          </p:cNvPr>
          <p:cNvSpPr>
            <a:spLocks noGrp="1"/>
          </p:cNvSpPr>
          <p:nvPr>
            <p:ph type="title"/>
          </p:nvPr>
        </p:nvSpPr>
        <p:spPr>
          <a:xfrm>
            <a:off x="839788" y="365125"/>
            <a:ext cx="10515600" cy="1325563"/>
          </a:xfrm>
        </p:spPr>
        <p:txBody>
          <a:bodyPr/>
          <a:lstStyle/>
          <a:p>
            <a:r>
              <a:rPr lang="en-US"/>
              <a:t>Click to edit Master title style</a:t>
            </a:r>
            <a:endParaRPr lang="en-GD"/>
          </a:p>
        </p:txBody>
      </p:sp>
      <p:sp>
        <p:nvSpPr>
          <p:cNvPr id="3" name="Text Placeholder 2">
            <a:extLst>
              <a:ext uri="{FF2B5EF4-FFF2-40B4-BE49-F238E27FC236}">
                <a16:creationId xmlns:a16="http://schemas.microsoft.com/office/drawing/2014/main" id="{8E687821-04E0-4411-975F-822DCCBA04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76B529-D7E8-46C3-A39B-0B6294A228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5" name="Text Placeholder 4">
            <a:extLst>
              <a:ext uri="{FF2B5EF4-FFF2-40B4-BE49-F238E27FC236}">
                <a16:creationId xmlns:a16="http://schemas.microsoft.com/office/drawing/2014/main" id="{00D15B75-B716-4EBA-8CF9-4FBBB431F8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AE5C44-F167-4B7A-82E9-33C4DFF3D0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7" name="Date Placeholder 6">
            <a:extLst>
              <a:ext uri="{FF2B5EF4-FFF2-40B4-BE49-F238E27FC236}">
                <a16:creationId xmlns:a16="http://schemas.microsoft.com/office/drawing/2014/main" id="{0D57EB3C-74A4-4AD7-B6D5-E2484B50A972}"/>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8" name="Footer Placeholder 7">
            <a:extLst>
              <a:ext uri="{FF2B5EF4-FFF2-40B4-BE49-F238E27FC236}">
                <a16:creationId xmlns:a16="http://schemas.microsoft.com/office/drawing/2014/main" id="{D288ED67-61AF-4BFC-B569-30812969AAD5}"/>
              </a:ext>
            </a:extLst>
          </p:cNvPr>
          <p:cNvSpPr>
            <a:spLocks noGrp="1"/>
          </p:cNvSpPr>
          <p:nvPr>
            <p:ph type="ftr" sz="quarter" idx="11"/>
          </p:nvPr>
        </p:nvSpPr>
        <p:spPr/>
        <p:txBody>
          <a:bodyPr/>
          <a:lstStyle/>
          <a:p>
            <a:endParaRPr lang="en-GD"/>
          </a:p>
        </p:txBody>
      </p:sp>
      <p:sp>
        <p:nvSpPr>
          <p:cNvPr id="9" name="Slide Number Placeholder 8">
            <a:extLst>
              <a:ext uri="{FF2B5EF4-FFF2-40B4-BE49-F238E27FC236}">
                <a16:creationId xmlns:a16="http://schemas.microsoft.com/office/drawing/2014/main" id="{FBB47D71-F567-46C1-AF1E-9862AD61B7AD}"/>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541141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F139C-F087-4654-A6B7-597A685C3CCD}"/>
              </a:ext>
            </a:extLst>
          </p:cNvPr>
          <p:cNvSpPr>
            <a:spLocks noGrp="1"/>
          </p:cNvSpPr>
          <p:nvPr>
            <p:ph type="title"/>
          </p:nvPr>
        </p:nvSpPr>
        <p:spPr/>
        <p:txBody>
          <a:bodyPr/>
          <a:lstStyle/>
          <a:p>
            <a:r>
              <a:rPr lang="en-US"/>
              <a:t>Click to edit Master title style</a:t>
            </a:r>
            <a:endParaRPr lang="en-GD"/>
          </a:p>
        </p:txBody>
      </p:sp>
      <p:sp>
        <p:nvSpPr>
          <p:cNvPr id="3" name="Date Placeholder 2">
            <a:extLst>
              <a:ext uri="{FF2B5EF4-FFF2-40B4-BE49-F238E27FC236}">
                <a16:creationId xmlns:a16="http://schemas.microsoft.com/office/drawing/2014/main" id="{F15FE2AA-C823-40EB-A9CC-F1AD0A594369}"/>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4" name="Footer Placeholder 3">
            <a:extLst>
              <a:ext uri="{FF2B5EF4-FFF2-40B4-BE49-F238E27FC236}">
                <a16:creationId xmlns:a16="http://schemas.microsoft.com/office/drawing/2014/main" id="{23C4172C-C4E4-44C3-8F72-1D562140D2B8}"/>
              </a:ext>
            </a:extLst>
          </p:cNvPr>
          <p:cNvSpPr>
            <a:spLocks noGrp="1"/>
          </p:cNvSpPr>
          <p:nvPr>
            <p:ph type="ftr" sz="quarter" idx="11"/>
          </p:nvPr>
        </p:nvSpPr>
        <p:spPr/>
        <p:txBody>
          <a:bodyPr/>
          <a:lstStyle/>
          <a:p>
            <a:endParaRPr lang="en-GD"/>
          </a:p>
        </p:txBody>
      </p:sp>
      <p:sp>
        <p:nvSpPr>
          <p:cNvPr id="5" name="Slide Number Placeholder 4">
            <a:extLst>
              <a:ext uri="{FF2B5EF4-FFF2-40B4-BE49-F238E27FC236}">
                <a16:creationId xmlns:a16="http://schemas.microsoft.com/office/drawing/2014/main" id="{4FD34EE6-3010-4475-8FE1-DDD562ED7618}"/>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2687313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41581F-498B-4B90-A2AE-0D734F9E71BB}"/>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3" name="Footer Placeholder 2">
            <a:extLst>
              <a:ext uri="{FF2B5EF4-FFF2-40B4-BE49-F238E27FC236}">
                <a16:creationId xmlns:a16="http://schemas.microsoft.com/office/drawing/2014/main" id="{5C8C6C06-391F-4112-A2D5-A8F88FA74444}"/>
              </a:ext>
            </a:extLst>
          </p:cNvPr>
          <p:cNvSpPr>
            <a:spLocks noGrp="1"/>
          </p:cNvSpPr>
          <p:nvPr>
            <p:ph type="ftr" sz="quarter" idx="11"/>
          </p:nvPr>
        </p:nvSpPr>
        <p:spPr/>
        <p:txBody>
          <a:bodyPr/>
          <a:lstStyle/>
          <a:p>
            <a:endParaRPr lang="en-GD"/>
          </a:p>
        </p:txBody>
      </p:sp>
      <p:sp>
        <p:nvSpPr>
          <p:cNvPr id="4" name="Slide Number Placeholder 3">
            <a:extLst>
              <a:ext uri="{FF2B5EF4-FFF2-40B4-BE49-F238E27FC236}">
                <a16:creationId xmlns:a16="http://schemas.microsoft.com/office/drawing/2014/main" id="{DB9DACDD-CC4B-42F7-9D89-A358B6E2B9BD}"/>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648609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DFCE2-0938-4ECF-825B-BE6F2F6CBF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D"/>
          </a:p>
        </p:txBody>
      </p:sp>
      <p:sp>
        <p:nvSpPr>
          <p:cNvPr id="3" name="Content Placeholder 2">
            <a:extLst>
              <a:ext uri="{FF2B5EF4-FFF2-40B4-BE49-F238E27FC236}">
                <a16:creationId xmlns:a16="http://schemas.microsoft.com/office/drawing/2014/main" id="{C01B3655-FDE6-4D02-88C3-71A0D29BB2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Text Placeholder 3">
            <a:extLst>
              <a:ext uri="{FF2B5EF4-FFF2-40B4-BE49-F238E27FC236}">
                <a16:creationId xmlns:a16="http://schemas.microsoft.com/office/drawing/2014/main" id="{9EBB7F08-2607-4D4B-9ECA-118BE035C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6D8D2-EE1D-42B2-B49A-09FF1629A9D1}"/>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6" name="Footer Placeholder 5">
            <a:extLst>
              <a:ext uri="{FF2B5EF4-FFF2-40B4-BE49-F238E27FC236}">
                <a16:creationId xmlns:a16="http://schemas.microsoft.com/office/drawing/2014/main" id="{D280BEF6-D3CD-4E79-A320-C1F9AF8CFCF2}"/>
              </a:ext>
            </a:extLst>
          </p:cNvPr>
          <p:cNvSpPr>
            <a:spLocks noGrp="1"/>
          </p:cNvSpPr>
          <p:nvPr>
            <p:ph type="ftr" sz="quarter" idx="11"/>
          </p:nvPr>
        </p:nvSpPr>
        <p:spPr/>
        <p:txBody>
          <a:bodyPr/>
          <a:lstStyle/>
          <a:p>
            <a:endParaRPr lang="en-GD"/>
          </a:p>
        </p:txBody>
      </p:sp>
      <p:sp>
        <p:nvSpPr>
          <p:cNvPr id="7" name="Slide Number Placeholder 6">
            <a:extLst>
              <a:ext uri="{FF2B5EF4-FFF2-40B4-BE49-F238E27FC236}">
                <a16:creationId xmlns:a16="http://schemas.microsoft.com/office/drawing/2014/main" id="{7393F411-2BFC-4B58-BDD8-F46EE55E28A2}"/>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135962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BC46-9EBD-4EEC-AA77-C9B25558A0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D"/>
          </a:p>
        </p:txBody>
      </p:sp>
      <p:sp>
        <p:nvSpPr>
          <p:cNvPr id="3" name="Picture Placeholder 2">
            <a:extLst>
              <a:ext uri="{FF2B5EF4-FFF2-40B4-BE49-F238E27FC236}">
                <a16:creationId xmlns:a16="http://schemas.microsoft.com/office/drawing/2014/main" id="{DA059051-73DA-4C20-99D4-4B8DF9A5DF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D"/>
          </a:p>
        </p:txBody>
      </p:sp>
      <p:sp>
        <p:nvSpPr>
          <p:cNvPr id="4" name="Text Placeholder 3">
            <a:extLst>
              <a:ext uri="{FF2B5EF4-FFF2-40B4-BE49-F238E27FC236}">
                <a16:creationId xmlns:a16="http://schemas.microsoft.com/office/drawing/2014/main" id="{BED4C5CB-B24D-497C-A53C-830E723FA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ED5697-E44A-4DA3-9117-F3FEAF6EEF5B}"/>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6" name="Footer Placeholder 5">
            <a:extLst>
              <a:ext uri="{FF2B5EF4-FFF2-40B4-BE49-F238E27FC236}">
                <a16:creationId xmlns:a16="http://schemas.microsoft.com/office/drawing/2014/main" id="{C5661F7E-62D6-4281-A439-99FFF8CE53AC}"/>
              </a:ext>
            </a:extLst>
          </p:cNvPr>
          <p:cNvSpPr>
            <a:spLocks noGrp="1"/>
          </p:cNvSpPr>
          <p:nvPr>
            <p:ph type="ftr" sz="quarter" idx="11"/>
          </p:nvPr>
        </p:nvSpPr>
        <p:spPr/>
        <p:txBody>
          <a:bodyPr/>
          <a:lstStyle/>
          <a:p>
            <a:endParaRPr lang="en-GD"/>
          </a:p>
        </p:txBody>
      </p:sp>
      <p:sp>
        <p:nvSpPr>
          <p:cNvPr id="7" name="Slide Number Placeholder 6">
            <a:extLst>
              <a:ext uri="{FF2B5EF4-FFF2-40B4-BE49-F238E27FC236}">
                <a16:creationId xmlns:a16="http://schemas.microsoft.com/office/drawing/2014/main" id="{126C697C-65B9-4D48-B832-1C1EF36CA0CC}"/>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3662170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9736-371F-4200-B742-ABBB987BD8FE}"/>
              </a:ext>
            </a:extLst>
          </p:cNvPr>
          <p:cNvSpPr>
            <a:spLocks noGrp="1"/>
          </p:cNvSpPr>
          <p:nvPr>
            <p:ph type="title"/>
          </p:nvPr>
        </p:nvSpPr>
        <p:spPr/>
        <p:txBody>
          <a:bodyPr/>
          <a:lstStyle/>
          <a:p>
            <a:r>
              <a:rPr lang="en-US"/>
              <a:t>Click to edit Master title style</a:t>
            </a:r>
            <a:endParaRPr lang="en-GD"/>
          </a:p>
        </p:txBody>
      </p:sp>
      <p:sp>
        <p:nvSpPr>
          <p:cNvPr id="3" name="Vertical Text Placeholder 2">
            <a:extLst>
              <a:ext uri="{FF2B5EF4-FFF2-40B4-BE49-F238E27FC236}">
                <a16:creationId xmlns:a16="http://schemas.microsoft.com/office/drawing/2014/main" id="{5AEADA7A-0CEF-458E-B9F8-CDA771660A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Date Placeholder 3">
            <a:extLst>
              <a:ext uri="{FF2B5EF4-FFF2-40B4-BE49-F238E27FC236}">
                <a16:creationId xmlns:a16="http://schemas.microsoft.com/office/drawing/2014/main" id="{B7E1FA8A-61FB-47DB-932D-DA9455696191}"/>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5" name="Footer Placeholder 4">
            <a:extLst>
              <a:ext uri="{FF2B5EF4-FFF2-40B4-BE49-F238E27FC236}">
                <a16:creationId xmlns:a16="http://schemas.microsoft.com/office/drawing/2014/main" id="{9E7EED73-F52C-45A7-B9EF-3E350A782328}"/>
              </a:ext>
            </a:extLst>
          </p:cNvPr>
          <p:cNvSpPr>
            <a:spLocks noGrp="1"/>
          </p:cNvSpPr>
          <p:nvPr>
            <p:ph type="ftr" sz="quarter" idx="11"/>
          </p:nvPr>
        </p:nvSpPr>
        <p:spPr/>
        <p:txBody>
          <a:bodyPr/>
          <a:lstStyle/>
          <a:p>
            <a:endParaRPr lang="en-GD"/>
          </a:p>
        </p:txBody>
      </p:sp>
      <p:sp>
        <p:nvSpPr>
          <p:cNvPr id="6" name="Slide Number Placeholder 5">
            <a:extLst>
              <a:ext uri="{FF2B5EF4-FFF2-40B4-BE49-F238E27FC236}">
                <a16:creationId xmlns:a16="http://schemas.microsoft.com/office/drawing/2014/main" id="{104FE857-2A43-43A2-9290-BB934C5A29EC}"/>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370617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9781AD-D481-4080-A7B8-98C590EE34B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D"/>
          </a:p>
        </p:txBody>
      </p:sp>
      <p:sp>
        <p:nvSpPr>
          <p:cNvPr id="3" name="Vertical Text Placeholder 2">
            <a:extLst>
              <a:ext uri="{FF2B5EF4-FFF2-40B4-BE49-F238E27FC236}">
                <a16:creationId xmlns:a16="http://schemas.microsoft.com/office/drawing/2014/main" id="{EDFBA9F9-DDDF-4940-862F-353F11EFC6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Date Placeholder 3">
            <a:extLst>
              <a:ext uri="{FF2B5EF4-FFF2-40B4-BE49-F238E27FC236}">
                <a16:creationId xmlns:a16="http://schemas.microsoft.com/office/drawing/2014/main" id="{95A7910D-D0F0-4826-860B-254830D688A6}"/>
              </a:ext>
            </a:extLst>
          </p:cNvPr>
          <p:cNvSpPr>
            <a:spLocks noGrp="1"/>
          </p:cNvSpPr>
          <p:nvPr>
            <p:ph type="dt" sz="half" idx="10"/>
          </p:nvPr>
        </p:nvSpPr>
        <p:spPr/>
        <p:txBody>
          <a:bodyPr/>
          <a:lstStyle/>
          <a:p>
            <a:fld id="{1AC96D5F-1BE3-42C9-9627-F82251EF209F}" type="datetimeFigureOut">
              <a:rPr lang="en-GD" smtClean="0"/>
              <a:t>01/06/2022</a:t>
            </a:fld>
            <a:endParaRPr lang="en-GD"/>
          </a:p>
        </p:txBody>
      </p:sp>
      <p:sp>
        <p:nvSpPr>
          <p:cNvPr id="5" name="Footer Placeholder 4">
            <a:extLst>
              <a:ext uri="{FF2B5EF4-FFF2-40B4-BE49-F238E27FC236}">
                <a16:creationId xmlns:a16="http://schemas.microsoft.com/office/drawing/2014/main" id="{19518F36-9C67-4A22-B09F-662740BBC6C9}"/>
              </a:ext>
            </a:extLst>
          </p:cNvPr>
          <p:cNvSpPr>
            <a:spLocks noGrp="1"/>
          </p:cNvSpPr>
          <p:nvPr>
            <p:ph type="ftr" sz="quarter" idx="11"/>
          </p:nvPr>
        </p:nvSpPr>
        <p:spPr/>
        <p:txBody>
          <a:bodyPr/>
          <a:lstStyle/>
          <a:p>
            <a:endParaRPr lang="en-GD"/>
          </a:p>
        </p:txBody>
      </p:sp>
      <p:sp>
        <p:nvSpPr>
          <p:cNvPr id="6" name="Slide Number Placeholder 5">
            <a:extLst>
              <a:ext uri="{FF2B5EF4-FFF2-40B4-BE49-F238E27FC236}">
                <a16:creationId xmlns:a16="http://schemas.microsoft.com/office/drawing/2014/main" id="{CEB7B19D-678C-4EAF-8B6C-F87C9A295D56}"/>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2325440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3AF222-9EE2-4B2B-A50E-CC79BD7F32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D"/>
          </a:p>
        </p:txBody>
      </p:sp>
      <p:sp>
        <p:nvSpPr>
          <p:cNvPr id="3" name="Text Placeholder 2">
            <a:extLst>
              <a:ext uri="{FF2B5EF4-FFF2-40B4-BE49-F238E27FC236}">
                <a16:creationId xmlns:a16="http://schemas.microsoft.com/office/drawing/2014/main" id="{FB202315-A179-4749-A42F-4BE9F34888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Date Placeholder 3">
            <a:extLst>
              <a:ext uri="{FF2B5EF4-FFF2-40B4-BE49-F238E27FC236}">
                <a16:creationId xmlns:a16="http://schemas.microsoft.com/office/drawing/2014/main" id="{DB06A124-0697-4A29-AF7D-010F400E07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C96D5F-1BE3-42C9-9627-F82251EF209F}" type="datetimeFigureOut">
              <a:rPr lang="en-GD" smtClean="0"/>
              <a:t>01/06/2022</a:t>
            </a:fld>
            <a:endParaRPr lang="en-GD"/>
          </a:p>
        </p:txBody>
      </p:sp>
      <p:sp>
        <p:nvSpPr>
          <p:cNvPr id="5" name="Footer Placeholder 4">
            <a:extLst>
              <a:ext uri="{FF2B5EF4-FFF2-40B4-BE49-F238E27FC236}">
                <a16:creationId xmlns:a16="http://schemas.microsoft.com/office/drawing/2014/main" id="{7E4C64C5-C311-404B-8717-0D71BD2EF9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D"/>
          </a:p>
        </p:txBody>
      </p:sp>
      <p:sp>
        <p:nvSpPr>
          <p:cNvPr id="6" name="Slide Number Placeholder 5">
            <a:extLst>
              <a:ext uri="{FF2B5EF4-FFF2-40B4-BE49-F238E27FC236}">
                <a16:creationId xmlns:a16="http://schemas.microsoft.com/office/drawing/2014/main" id="{65A78041-301D-44B8-A8EA-3D8A8C9617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93F8E-DF1E-4DA8-B798-90B2A976E4DB}" type="slidenum">
              <a:rPr lang="en-GD" smtClean="0"/>
              <a:t>‹#›</a:t>
            </a:fld>
            <a:endParaRPr lang="en-GD"/>
          </a:p>
        </p:txBody>
      </p:sp>
    </p:spTree>
    <p:extLst>
      <p:ext uri="{BB962C8B-B14F-4D97-AF65-F5344CB8AC3E}">
        <p14:creationId xmlns:p14="http://schemas.microsoft.com/office/powerpoint/2010/main" val="2007727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09D50BA-764B-4CDC-9372-FDEF9D56CA20}"/>
              </a:ext>
            </a:extLst>
          </p:cNvPr>
          <p:cNvSpPr>
            <a:spLocks noGrp="1"/>
          </p:cNvSpPr>
          <p:nvPr>
            <p:ph type="ctrTitle"/>
          </p:nvPr>
        </p:nvSpPr>
        <p:spPr>
          <a:xfrm>
            <a:off x="1524003" y="1999615"/>
            <a:ext cx="9144000" cy="2764028"/>
          </a:xfrm>
        </p:spPr>
        <p:txBody>
          <a:bodyPr anchor="ctr">
            <a:normAutofit/>
          </a:bodyPr>
          <a:lstStyle/>
          <a:p>
            <a:r>
              <a:rPr lang="en-US" sz="7200"/>
              <a:t>Output Devices</a:t>
            </a:r>
            <a:endParaRPr lang="en-GD" sz="7200"/>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4681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1235D0-0CE5-45AC-A6E5-C36CAE148A9F}"/>
              </a:ext>
            </a:extLst>
          </p:cNvPr>
          <p:cNvSpPr>
            <a:spLocks noGrp="1"/>
          </p:cNvSpPr>
          <p:nvPr>
            <p:ph type="title"/>
          </p:nvPr>
        </p:nvSpPr>
        <p:spPr>
          <a:xfrm>
            <a:off x="1115568" y="548640"/>
            <a:ext cx="10168128" cy="1179576"/>
          </a:xfrm>
        </p:spPr>
        <p:txBody>
          <a:bodyPr>
            <a:normAutofit/>
          </a:bodyPr>
          <a:lstStyle/>
          <a:p>
            <a:r>
              <a:rPr lang="en-US" sz="4000"/>
              <a:t>Objectives:</a:t>
            </a:r>
            <a:endParaRPr lang="en-GD" sz="400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9F862DC-F7AE-43E2-990F-E521F19503B0}"/>
              </a:ext>
            </a:extLst>
          </p:cNvPr>
          <p:cNvSpPr>
            <a:spLocks noGrp="1"/>
          </p:cNvSpPr>
          <p:nvPr>
            <p:ph idx="1"/>
          </p:nvPr>
        </p:nvSpPr>
        <p:spPr>
          <a:xfrm>
            <a:off x="558209" y="2221992"/>
            <a:ext cx="10168128" cy="3695020"/>
          </a:xfrm>
        </p:spPr>
        <p:txBody>
          <a:bodyPr>
            <a:normAutofit/>
          </a:bodyPr>
          <a:lstStyle/>
          <a:p>
            <a:r>
              <a:rPr lang="en-US" sz="2200" dirty="0">
                <a:latin typeface="+mj-lt"/>
              </a:rPr>
              <a:t>What is output devices</a:t>
            </a:r>
          </a:p>
          <a:p>
            <a:r>
              <a:rPr lang="en-US" sz="2200" dirty="0">
                <a:latin typeface="+mj-lt"/>
              </a:rPr>
              <a:t>Types of output devices</a:t>
            </a:r>
          </a:p>
          <a:p>
            <a:pPr lvl="1"/>
            <a:r>
              <a:rPr lang="en-US" sz="2000" dirty="0">
                <a:latin typeface="+mj-lt"/>
              </a:rPr>
              <a:t>Hard Copy</a:t>
            </a:r>
          </a:p>
          <a:p>
            <a:pPr lvl="1"/>
            <a:r>
              <a:rPr lang="en-US" sz="2000" dirty="0">
                <a:latin typeface="+mj-lt"/>
              </a:rPr>
              <a:t>Soft Copy</a:t>
            </a:r>
          </a:p>
          <a:p>
            <a:r>
              <a:rPr lang="en-US" sz="2200" dirty="0">
                <a:latin typeface="+mj-lt"/>
              </a:rPr>
              <a:t>Classification of Output devices</a:t>
            </a:r>
          </a:p>
          <a:p>
            <a:pPr lvl="1"/>
            <a:r>
              <a:rPr lang="en-US" sz="2200" dirty="0">
                <a:latin typeface="+mj-lt"/>
              </a:rPr>
              <a:t>Visual display unit</a:t>
            </a:r>
          </a:p>
          <a:p>
            <a:pPr lvl="1"/>
            <a:r>
              <a:rPr lang="en-US" sz="2200" dirty="0">
                <a:latin typeface="+mj-lt"/>
              </a:rPr>
              <a:t>Printers</a:t>
            </a:r>
          </a:p>
          <a:p>
            <a:pPr lvl="1"/>
            <a:r>
              <a:rPr lang="en-US" sz="2200" dirty="0">
                <a:latin typeface="+mj-lt"/>
              </a:rPr>
              <a:t>Plotters </a:t>
            </a:r>
          </a:p>
          <a:p>
            <a:pPr lvl="1"/>
            <a:r>
              <a:rPr lang="en-US" sz="2200" dirty="0">
                <a:latin typeface="+mj-lt"/>
              </a:rPr>
              <a:t>Audio output devices.</a:t>
            </a:r>
          </a:p>
          <a:p>
            <a:endParaRPr lang="en-US" sz="2200" dirty="0">
              <a:latin typeface="+mj-lt"/>
            </a:endParaRPr>
          </a:p>
          <a:p>
            <a:endParaRPr lang="en-GD" sz="2200" dirty="0">
              <a:latin typeface="+mj-lt"/>
            </a:endParaRPr>
          </a:p>
        </p:txBody>
      </p:sp>
    </p:spTree>
    <p:extLst>
      <p:ext uri="{BB962C8B-B14F-4D97-AF65-F5344CB8AC3E}">
        <p14:creationId xmlns:p14="http://schemas.microsoft.com/office/powerpoint/2010/main" val="3574285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a:t>Output:</a:t>
            </a:r>
            <a:endParaRPr lang="en-GD" sz="400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3695020"/>
          </a:xfrm>
        </p:spPr>
        <p:txBody>
          <a:bodyPr>
            <a:normAutofit/>
          </a:bodyPr>
          <a:lstStyle/>
          <a:p>
            <a:endParaRPr lang="en-US" sz="2200" dirty="0">
              <a:latin typeface="+mj-lt"/>
            </a:endParaRPr>
          </a:p>
          <a:p>
            <a:r>
              <a:rPr lang="en-US" sz="2200" dirty="0">
                <a:latin typeface="+mj-lt"/>
              </a:rPr>
              <a:t>Output is the information a computer generates as a result of its processing. </a:t>
            </a:r>
          </a:p>
          <a:p>
            <a:pPr marL="0" indent="0">
              <a:buNone/>
            </a:pPr>
            <a:endParaRPr lang="en-US" sz="2200" dirty="0">
              <a:latin typeface="+mj-lt"/>
            </a:endParaRPr>
          </a:p>
          <a:p>
            <a:r>
              <a:rPr lang="en-US" sz="2200" dirty="0">
                <a:latin typeface="+mj-lt"/>
              </a:rPr>
              <a:t>An output device is any device that displays, plays or prints the results of processing operations or status messages related to that processing.</a:t>
            </a:r>
            <a:endParaRPr lang="en-GD" sz="2200" dirty="0">
              <a:latin typeface="+mj-lt"/>
            </a:endParaRPr>
          </a:p>
        </p:txBody>
      </p:sp>
    </p:spTree>
    <p:extLst>
      <p:ext uri="{BB962C8B-B14F-4D97-AF65-F5344CB8AC3E}">
        <p14:creationId xmlns:p14="http://schemas.microsoft.com/office/powerpoint/2010/main" val="1819392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3700" dirty="0"/>
              <a:t>Types of output: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135102"/>
            <a:ext cx="10168128" cy="3695020"/>
          </a:xfrm>
        </p:spPr>
        <p:txBody>
          <a:bodyPr>
            <a:normAutofit/>
          </a:bodyPr>
          <a:lstStyle/>
          <a:p>
            <a:endParaRPr lang="en-US" sz="2200" dirty="0">
              <a:latin typeface="+mj-lt"/>
            </a:endParaRPr>
          </a:p>
          <a:p>
            <a:r>
              <a:rPr lang="en-US" sz="2200" dirty="0">
                <a:latin typeface="+mj-lt"/>
              </a:rPr>
              <a:t>Hard copy is permanent printed output from the computer. </a:t>
            </a:r>
          </a:p>
          <a:p>
            <a:pPr lvl="1"/>
            <a:r>
              <a:rPr lang="en-US" sz="2000" dirty="0">
                <a:latin typeface="+mj-lt"/>
              </a:rPr>
              <a:t>Computer output may be printed on paper/plastic</a:t>
            </a:r>
          </a:p>
          <a:p>
            <a:pPr marL="457200" lvl="1" indent="0">
              <a:buNone/>
            </a:pPr>
            <a:endParaRPr lang="en-US" sz="2000" dirty="0">
              <a:latin typeface="+mj-lt"/>
            </a:endParaRPr>
          </a:p>
          <a:p>
            <a:pPr marL="457200" lvl="1" indent="0">
              <a:buNone/>
            </a:pPr>
            <a:endParaRPr lang="en-US" sz="2000" dirty="0">
              <a:latin typeface="+mj-lt"/>
            </a:endParaRPr>
          </a:p>
          <a:p>
            <a:r>
              <a:rPr lang="en-US" sz="2200" dirty="0">
                <a:latin typeface="+mj-lt"/>
              </a:rPr>
              <a:t>Soft copy is a temporary form of output, as produced by a visual display unit or audio output device.</a:t>
            </a:r>
          </a:p>
          <a:p>
            <a:pPr lvl="1"/>
            <a:r>
              <a:rPr lang="en-US" sz="2000" dirty="0">
                <a:latin typeface="+mj-lt"/>
              </a:rPr>
              <a:t>Spoken out by a user or displayed on a monitor/screen or stored on a secondary storage medium (soft copy).</a:t>
            </a:r>
            <a:endParaRPr lang="en-GD" sz="2000" dirty="0">
              <a:latin typeface="+mj-lt"/>
            </a:endParaRPr>
          </a:p>
        </p:txBody>
      </p:sp>
    </p:spTree>
    <p:extLst>
      <p:ext uri="{BB962C8B-B14F-4D97-AF65-F5344CB8AC3E}">
        <p14:creationId xmlns:p14="http://schemas.microsoft.com/office/powerpoint/2010/main" val="1169672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1235D0-0CE5-45AC-A6E5-C36CAE148A9F}"/>
              </a:ext>
            </a:extLst>
          </p:cNvPr>
          <p:cNvSpPr>
            <a:spLocks noGrp="1"/>
          </p:cNvSpPr>
          <p:nvPr>
            <p:ph type="title"/>
          </p:nvPr>
        </p:nvSpPr>
        <p:spPr>
          <a:xfrm>
            <a:off x="1115568" y="548640"/>
            <a:ext cx="10168128" cy="1179576"/>
          </a:xfrm>
        </p:spPr>
        <p:txBody>
          <a:bodyPr>
            <a:normAutofit/>
          </a:bodyPr>
          <a:lstStyle/>
          <a:p>
            <a:r>
              <a:rPr lang="en-US" sz="4000" dirty="0"/>
              <a:t>Classification of Output Devices:</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9F862DC-F7AE-43E2-990F-E521F19503B0}"/>
              </a:ext>
            </a:extLst>
          </p:cNvPr>
          <p:cNvSpPr>
            <a:spLocks noGrp="1"/>
          </p:cNvSpPr>
          <p:nvPr>
            <p:ph idx="1"/>
          </p:nvPr>
        </p:nvSpPr>
        <p:spPr>
          <a:xfrm>
            <a:off x="466344" y="2018806"/>
            <a:ext cx="10168128" cy="3695020"/>
          </a:xfrm>
        </p:spPr>
        <p:txBody>
          <a:bodyPr>
            <a:normAutofit/>
          </a:bodyPr>
          <a:lstStyle/>
          <a:p>
            <a:r>
              <a:rPr lang="en-US" sz="2000" dirty="0">
                <a:latin typeface="+mj-lt"/>
              </a:rPr>
              <a:t>Visual Display Unit</a:t>
            </a:r>
          </a:p>
          <a:p>
            <a:pPr lvl="1"/>
            <a:r>
              <a:rPr lang="en-US" sz="2000" dirty="0">
                <a:latin typeface="+mj-lt"/>
              </a:rPr>
              <a:t>Monitor</a:t>
            </a:r>
          </a:p>
          <a:p>
            <a:pPr lvl="1"/>
            <a:r>
              <a:rPr lang="en-US" sz="2000" dirty="0">
                <a:latin typeface="+mj-lt"/>
              </a:rPr>
              <a:t>Screen Image Projector</a:t>
            </a:r>
          </a:p>
          <a:p>
            <a:r>
              <a:rPr lang="en-US" sz="2000" dirty="0">
                <a:latin typeface="+mj-lt"/>
              </a:rPr>
              <a:t>Printers</a:t>
            </a:r>
          </a:p>
          <a:p>
            <a:r>
              <a:rPr lang="en-US" sz="2000" dirty="0">
                <a:latin typeface="+mj-lt"/>
              </a:rPr>
              <a:t>Plotters</a:t>
            </a:r>
          </a:p>
          <a:p>
            <a:r>
              <a:rPr lang="en-US" sz="2000" dirty="0">
                <a:latin typeface="+mj-lt"/>
              </a:rPr>
              <a:t>Audio Output Devices</a:t>
            </a:r>
          </a:p>
          <a:p>
            <a:pPr lvl="1"/>
            <a:r>
              <a:rPr lang="en-US" sz="2000" dirty="0">
                <a:latin typeface="+mj-lt"/>
              </a:rPr>
              <a:t>Speakers</a:t>
            </a:r>
            <a:endParaRPr lang="en-GD" sz="2000" dirty="0">
              <a:latin typeface="+mj-lt"/>
            </a:endParaRPr>
          </a:p>
        </p:txBody>
      </p:sp>
    </p:spTree>
    <p:extLst>
      <p:ext uri="{BB962C8B-B14F-4D97-AF65-F5344CB8AC3E}">
        <p14:creationId xmlns:p14="http://schemas.microsoft.com/office/powerpoint/2010/main" val="2173953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Visual display unit/monitor</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498834" y="2116889"/>
            <a:ext cx="10656846" cy="4351086"/>
          </a:xfrm>
        </p:spPr>
        <p:txBody>
          <a:bodyPr>
            <a:normAutofit lnSpcReduction="10000"/>
          </a:bodyPr>
          <a:lstStyle/>
          <a:p>
            <a:endParaRPr lang="en-US" sz="2200" dirty="0">
              <a:latin typeface="+mj-lt"/>
            </a:endParaRPr>
          </a:p>
          <a:p>
            <a:r>
              <a:rPr lang="en-US" sz="1800" dirty="0">
                <a:latin typeface="+mj-lt"/>
              </a:rPr>
              <a:t>A visual display unit (VDU) is the hardware component of a computer system that handles the display of information that users see. </a:t>
            </a:r>
          </a:p>
          <a:p>
            <a:pPr lvl="1"/>
            <a:r>
              <a:rPr lang="en-US" sz="1800" dirty="0">
                <a:latin typeface="+mj-lt"/>
              </a:rPr>
              <a:t>This information may be program output, error messages or data that is being entered at the keyboard or input from some other input device.</a:t>
            </a:r>
          </a:p>
          <a:p>
            <a:pPr lvl="1"/>
            <a:endParaRPr lang="en-US" sz="1800" dirty="0">
              <a:latin typeface="+mj-lt"/>
            </a:endParaRPr>
          </a:p>
          <a:p>
            <a:pPr marL="0" indent="0">
              <a:buNone/>
            </a:pPr>
            <a:r>
              <a:rPr lang="en-US" sz="1800" dirty="0">
                <a:latin typeface="+mj-lt"/>
              </a:rPr>
              <a:t> Other common names for the VDU are:</a:t>
            </a:r>
          </a:p>
          <a:p>
            <a:pPr lvl="1"/>
            <a:r>
              <a:rPr lang="en-US" sz="1800" dirty="0">
                <a:latin typeface="+mj-lt"/>
              </a:rPr>
              <a:t> Monitor </a:t>
            </a:r>
          </a:p>
          <a:p>
            <a:pPr lvl="1"/>
            <a:r>
              <a:rPr lang="en-US" sz="1800" dirty="0">
                <a:latin typeface="+mj-lt"/>
              </a:rPr>
              <a:t>Visual display terminal. </a:t>
            </a:r>
          </a:p>
          <a:p>
            <a:pPr lvl="1"/>
            <a:endParaRPr lang="en-US" sz="1800" dirty="0">
              <a:latin typeface="+mj-lt"/>
            </a:endParaRPr>
          </a:p>
          <a:p>
            <a:r>
              <a:rPr lang="en-US" sz="1800" dirty="0">
                <a:latin typeface="+mj-lt"/>
              </a:rPr>
              <a:t>When selecting a VDU, the user should consider three factors:</a:t>
            </a:r>
          </a:p>
          <a:p>
            <a:pPr lvl="1"/>
            <a:r>
              <a:rPr lang="en-US" sz="1800" dirty="0">
                <a:latin typeface="+mj-lt"/>
              </a:rPr>
              <a:t> Monitor type</a:t>
            </a:r>
          </a:p>
          <a:p>
            <a:pPr lvl="1"/>
            <a:r>
              <a:rPr lang="en-US" sz="1800" dirty="0">
                <a:latin typeface="+mj-lt"/>
              </a:rPr>
              <a:t> Monitor size</a:t>
            </a:r>
          </a:p>
          <a:p>
            <a:pPr lvl="1"/>
            <a:r>
              <a:rPr lang="en-US" sz="1800" dirty="0">
                <a:latin typeface="+mj-lt"/>
              </a:rPr>
              <a:t>Monitor resolution.</a:t>
            </a:r>
            <a:endParaRPr lang="en-GD" sz="1800" dirty="0">
              <a:latin typeface="+mj-lt"/>
            </a:endParaRPr>
          </a:p>
        </p:txBody>
      </p:sp>
    </p:spTree>
    <p:extLst>
      <p:ext uri="{BB962C8B-B14F-4D97-AF65-F5344CB8AC3E}">
        <p14:creationId xmlns:p14="http://schemas.microsoft.com/office/powerpoint/2010/main" val="325510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Visual display unit/monitor</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498834" y="2018806"/>
            <a:ext cx="10656846" cy="4676590"/>
          </a:xfrm>
        </p:spPr>
        <p:txBody>
          <a:bodyPr>
            <a:noAutofit/>
          </a:bodyPr>
          <a:lstStyle/>
          <a:p>
            <a:endParaRPr lang="en-US" sz="2000" dirty="0">
              <a:latin typeface="+mj-lt"/>
            </a:endParaRPr>
          </a:p>
          <a:p>
            <a:r>
              <a:rPr lang="en-US" sz="2000" dirty="0">
                <a:latin typeface="+mj-lt"/>
              </a:rPr>
              <a:t>Types of visual display units:</a:t>
            </a:r>
          </a:p>
          <a:p>
            <a:pPr lvl="1"/>
            <a:r>
              <a:rPr lang="en-US" sz="2000" dirty="0">
                <a:latin typeface="+mj-lt"/>
              </a:rPr>
              <a:t>Cathode Ray Tubes (CRT) </a:t>
            </a:r>
          </a:p>
          <a:p>
            <a:pPr marL="457200" lvl="1" indent="0">
              <a:buNone/>
            </a:pPr>
            <a:endParaRPr lang="en-US" sz="2000" dirty="0">
              <a:latin typeface="+mj-lt"/>
            </a:endParaRPr>
          </a:p>
          <a:p>
            <a:pPr lvl="1"/>
            <a:r>
              <a:rPr lang="en-US" sz="2000" dirty="0">
                <a:latin typeface="+mj-lt"/>
              </a:rPr>
              <a:t>liquid Crystal Displays (LCD)</a:t>
            </a:r>
          </a:p>
          <a:p>
            <a:pPr lvl="2"/>
            <a:r>
              <a:rPr lang="en-US" dirty="0">
                <a:latin typeface="+mj-lt"/>
              </a:rPr>
              <a:t>Light Emitting Diode (LED)</a:t>
            </a:r>
          </a:p>
          <a:p>
            <a:pPr lvl="2"/>
            <a:r>
              <a:rPr lang="en-US" dirty="0">
                <a:latin typeface="+mj-lt"/>
              </a:rPr>
              <a:t>Thin Film Transistors (TFT)</a:t>
            </a:r>
          </a:p>
          <a:p>
            <a:pPr marL="457200" lvl="1" indent="0">
              <a:buNone/>
            </a:pPr>
            <a:endParaRPr lang="en-US" sz="2000" dirty="0">
              <a:latin typeface="+mj-lt"/>
            </a:endParaRPr>
          </a:p>
          <a:p>
            <a:r>
              <a:rPr lang="en-US" sz="2000" dirty="0">
                <a:latin typeface="+mj-lt"/>
              </a:rPr>
              <a:t> </a:t>
            </a:r>
          </a:p>
        </p:txBody>
      </p:sp>
    </p:spTree>
    <p:extLst>
      <p:ext uri="{BB962C8B-B14F-4D97-AF65-F5344CB8AC3E}">
        <p14:creationId xmlns:p14="http://schemas.microsoft.com/office/powerpoint/2010/main" val="3945805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Visual display unit/monitor</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498834" y="2018806"/>
            <a:ext cx="10656846" cy="4676590"/>
          </a:xfrm>
        </p:spPr>
        <p:txBody>
          <a:bodyPr>
            <a:noAutofit/>
          </a:bodyPr>
          <a:lstStyle/>
          <a:p>
            <a:endParaRPr lang="en-US" sz="2000" dirty="0">
              <a:latin typeface="+mj-lt"/>
            </a:endParaRPr>
          </a:p>
          <a:p>
            <a:pPr marL="0" indent="0">
              <a:buNone/>
            </a:pPr>
            <a:r>
              <a:rPr lang="en-US" sz="2000" dirty="0">
                <a:latin typeface="+mj-lt"/>
              </a:rPr>
              <a:t>CRTs</a:t>
            </a:r>
          </a:p>
          <a:p>
            <a:pPr marL="0" indent="0">
              <a:buNone/>
            </a:pPr>
            <a:endParaRPr lang="en-US" sz="2000" dirty="0">
              <a:latin typeface="+mj-lt"/>
            </a:endParaRPr>
          </a:p>
          <a:p>
            <a:r>
              <a:rPr lang="en-US" sz="2000" dirty="0">
                <a:latin typeface="+mj-lt"/>
              </a:rPr>
              <a:t>CRTs – is a vacuum tube that contains one or more electron gun and a phosphorescent screen, used to display images. </a:t>
            </a:r>
          </a:p>
          <a:p>
            <a:pPr lvl="1"/>
            <a:r>
              <a:rPr lang="en-US" sz="2000" dirty="0">
                <a:latin typeface="+mj-lt"/>
              </a:rPr>
              <a:t>CRTs are bigger and bulkier than LCDs</a:t>
            </a:r>
          </a:p>
          <a:p>
            <a:pPr lvl="1"/>
            <a:r>
              <a:rPr lang="en-US" sz="2000" dirty="0">
                <a:latin typeface="+mj-lt"/>
              </a:rPr>
              <a:t> Consume more power</a:t>
            </a:r>
          </a:p>
          <a:p>
            <a:pPr lvl="1"/>
            <a:r>
              <a:rPr lang="en-US" sz="2000" dirty="0">
                <a:latin typeface="+mj-lt"/>
              </a:rPr>
              <a:t>Prone to screen flicker.</a:t>
            </a:r>
          </a:p>
          <a:p>
            <a:pPr marL="457200" lvl="1" indent="0">
              <a:buNone/>
            </a:pPr>
            <a:endParaRPr lang="en-US" sz="2000" dirty="0">
              <a:latin typeface="+mj-lt"/>
            </a:endParaRPr>
          </a:p>
          <a:p>
            <a:pPr marL="0" indent="0">
              <a:buNone/>
            </a:pPr>
            <a:endParaRPr lang="en-US" sz="2000" dirty="0">
              <a:latin typeface="+mj-lt"/>
            </a:endParaRPr>
          </a:p>
        </p:txBody>
      </p:sp>
    </p:spTree>
    <p:extLst>
      <p:ext uri="{BB962C8B-B14F-4D97-AF65-F5344CB8AC3E}">
        <p14:creationId xmlns:p14="http://schemas.microsoft.com/office/powerpoint/2010/main" val="452585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Visual display unit/monitor</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498834" y="2018806"/>
            <a:ext cx="10656846" cy="4676590"/>
          </a:xfrm>
        </p:spPr>
        <p:txBody>
          <a:bodyPr>
            <a:noAutofit/>
          </a:bodyPr>
          <a:lstStyle/>
          <a:p>
            <a:endParaRPr lang="en-US" sz="2000" dirty="0">
              <a:latin typeface="+mj-lt"/>
            </a:endParaRPr>
          </a:p>
          <a:p>
            <a:pPr marL="0" indent="0">
              <a:buNone/>
            </a:pPr>
            <a:r>
              <a:rPr lang="en-US" sz="2000" dirty="0">
                <a:latin typeface="+mj-lt"/>
              </a:rPr>
              <a:t>liquid Crystal Displays (LCD)</a:t>
            </a:r>
          </a:p>
          <a:p>
            <a:pPr marL="457200" lvl="1" indent="0">
              <a:buNone/>
            </a:pPr>
            <a:endParaRPr lang="en-US" sz="2000" dirty="0">
              <a:latin typeface="+mj-lt"/>
            </a:endParaRPr>
          </a:p>
          <a:p>
            <a:r>
              <a:rPr lang="en-US" sz="2000" dirty="0">
                <a:latin typeface="+mj-lt"/>
              </a:rPr>
              <a:t> LCDs/Flat panels – is a special thin flat panel that allows and blocks light. It uses the light modulating properties of liquid crystal.</a:t>
            </a:r>
          </a:p>
          <a:p>
            <a:pPr lvl="1"/>
            <a:r>
              <a:rPr lang="en-US" sz="2000" dirty="0">
                <a:latin typeface="+mj-lt"/>
              </a:rPr>
              <a:t> Thinner, and lighter </a:t>
            </a:r>
          </a:p>
          <a:p>
            <a:pPr lvl="1"/>
            <a:r>
              <a:rPr lang="en-US" sz="2000" dirty="0">
                <a:latin typeface="+mj-lt"/>
              </a:rPr>
              <a:t>Consume less power</a:t>
            </a:r>
          </a:p>
          <a:p>
            <a:pPr lvl="1"/>
            <a:r>
              <a:rPr lang="en-US" sz="2000" dirty="0">
                <a:latin typeface="+mj-lt"/>
              </a:rPr>
              <a:t>Expensive compared with CRTs</a:t>
            </a:r>
          </a:p>
          <a:p>
            <a:pPr lvl="1"/>
            <a:r>
              <a:rPr lang="en-US" sz="2000" dirty="0">
                <a:latin typeface="+mj-lt"/>
              </a:rPr>
              <a:t>Require less space on the desk or workstation. </a:t>
            </a:r>
          </a:p>
        </p:txBody>
      </p:sp>
    </p:spTree>
    <p:extLst>
      <p:ext uri="{BB962C8B-B14F-4D97-AF65-F5344CB8AC3E}">
        <p14:creationId xmlns:p14="http://schemas.microsoft.com/office/powerpoint/2010/main" val="1368370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Visual display unit/monitor</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2842" y="1936245"/>
            <a:ext cx="10656846" cy="4676590"/>
          </a:xfrm>
        </p:spPr>
        <p:txBody>
          <a:bodyPr>
            <a:noAutofit/>
          </a:bodyPr>
          <a:lstStyle/>
          <a:p>
            <a:pPr marL="457200" lvl="1" indent="0">
              <a:buNone/>
            </a:pPr>
            <a:endParaRPr lang="en-US" sz="2000" dirty="0">
              <a:latin typeface="+mj-lt"/>
            </a:endParaRPr>
          </a:p>
          <a:p>
            <a:pPr marL="0" indent="0">
              <a:buNone/>
            </a:pPr>
            <a:r>
              <a:rPr lang="en-US" sz="2000" dirty="0">
                <a:latin typeface="+mj-lt"/>
              </a:rPr>
              <a:t>Light Emitting Diode (LED)</a:t>
            </a:r>
          </a:p>
          <a:p>
            <a:pPr lvl="1"/>
            <a:endParaRPr lang="en-US" sz="2000" dirty="0">
              <a:latin typeface="+mj-lt"/>
            </a:endParaRPr>
          </a:p>
          <a:p>
            <a:r>
              <a:rPr lang="en-US" sz="2000" dirty="0">
                <a:latin typeface="+mj-lt"/>
              </a:rPr>
              <a:t>LED - flat panel display, that uses an array of light-emitting diodes as pixels for a video display. </a:t>
            </a:r>
          </a:p>
          <a:p>
            <a:r>
              <a:rPr lang="en-US" sz="2000" dirty="0">
                <a:latin typeface="+mj-lt"/>
              </a:rPr>
              <a:t>An LED screen is same as an LCD Screen, however, uses light emitting diodes (LED) as a source of light behind the screen.</a:t>
            </a:r>
          </a:p>
        </p:txBody>
      </p:sp>
    </p:spTree>
    <p:extLst>
      <p:ext uri="{BB962C8B-B14F-4D97-AF65-F5344CB8AC3E}">
        <p14:creationId xmlns:p14="http://schemas.microsoft.com/office/powerpoint/2010/main" val="1320911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Visual display unit/monitor</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2842" y="1936245"/>
            <a:ext cx="10656846" cy="4676590"/>
          </a:xfrm>
        </p:spPr>
        <p:txBody>
          <a:bodyPr>
            <a:noAutofit/>
          </a:bodyPr>
          <a:lstStyle/>
          <a:p>
            <a:pPr marL="457200" lvl="1" indent="0">
              <a:buNone/>
            </a:pPr>
            <a:endParaRPr lang="en-US" sz="2000" dirty="0">
              <a:latin typeface="+mj-lt"/>
            </a:endParaRPr>
          </a:p>
          <a:p>
            <a:pPr marL="0" indent="0">
              <a:buNone/>
            </a:pPr>
            <a:r>
              <a:rPr lang="en-US" sz="2000" dirty="0">
                <a:latin typeface="+mj-lt"/>
              </a:rPr>
              <a:t>Thin Film Transistors (TFT)</a:t>
            </a:r>
          </a:p>
          <a:p>
            <a:pPr lvl="1"/>
            <a:endParaRPr lang="en-US" sz="2000" dirty="0">
              <a:latin typeface="+mj-lt"/>
            </a:endParaRPr>
          </a:p>
          <a:p>
            <a:r>
              <a:rPr lang="en-US" sz="2000" dirty="0">
                <a:latin typeface="+mj-lt"/>
              </a:rPr>
              <a:t>TFT – Type of LCD flat panel display screen, in which each pixel is controlled by from one to four transistors.</a:t>
            </a:r>
          </a:p>
          <a:p>
            <a:r>
              <a:rPr lang="en-US" sz="2000" dirty="0">
                <a:latin typeface="+mj-lt"/>
              </a:rPr>
              <a:t>TFT provides the best resolution</a:t>
            </a:r>
          </a:p>
          <a:p>
            <a:r>
              <a:rPr lang="en-US" sz="2000" dirty="0">
                <a:latin typeface="+mj-lt"/>
              </a:rPr>
              <a:t>Most expensive</a:t>
            </a:r>
          </a:p>
          <a:p>
            <a:r>
              <a:rPr lang="en-US" sz="2000" dirty="0">
                <a:latin typeface="+mj-lt"/>
              </a:rPr>
              <a:t>Also referred to as active-matrix LCD’s</a:t>
            </a:r>
          </a:p>
        </p:txBody>
      </p:sp>
    </p:spTree>
    <p:extLst>
      <p:ext uri="{BB962C8B-B14F-4D97-AF65-F5344CB8AC3E}">
        <p14:creationId xmlns:p14="http://schemas.microsoft.com/office/powerpoint/2010/main" val="489140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Visual display unit/monitor</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498834" y="2087401"/>
            <a:ext cx="10656846" cy="4676590"/>
          </a:xfrm>
        </p:spPr>
        <p:txBody>
          <a:bodyPr>
            <a:noAutofit/>
          </a:bodyPr>
          <a:lstStyle/>
          <a:p>
            <a:r>
              <a:rPr lang="en-US" sz="2000" dirty="0">
                <a:latin typeface="+mj-lt"/>
              </a:rPr>
              <a:t>The resolution of a VDU is the quality of the image displayed. </a:t>
            </a:r>
          </a:p>
          <a:p>
            <a:r>
              <a:rPr lang="en-US" sz="2000" dirty="0">
                <a:latin typeface="+mj-lt"/>
              </a:rPr>
              <a:t>Resolution is measured in pixels. </a:t>
            </a:r>
          </a:p>
          <a:p>
            <a:r>
              <a:rPr lang="en-US" sz="2000" dirty="0">
                <a:latin typeface="+mj-lt"/>
              </a:rPr>
              <a:t>A pixel is one of the individual dots that make up a graphical image. The higher the resolution, the better the quality of the image produced.</a:t>
            </a:r>
          </a:p>
          <a:p>
            <a:r>
              <a:rPr lang="en-US" sz="2000" dirty="0">
                <a:latin typeface="+mj-lt"/>
              </a:rPr>
              <a:t> High-resolution monitors are useful for very detailed graphic work and gaming as they make 3D virtual worlds come to life on screen, enriching the user’s gaming experience.</a:t>
            </a:r>
            <a:endParaRPr lang="en-GD" sz="2000" dirty="0">
              <a:latin typeface="+mj-lt"/>
            </a:endParaRPr>
          </a:p>
        </p:txBody>
      </p:sp>
    </p:spTree>
    <p:extLst>
      <p:ext uri="{BB962C8B-B14F-4D97-AF65-F5344CB8AC3E}">
        <p14:creationId xmlns:p14="http://schemas.microsoft.com/office/powerpoint/2010/main" val="3288819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Printers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87401"/>
            <a:ext cx="10656846" cy="4676590"/>
          </a:xfrm>
        </p:spPr>
        <p:txBody>
          <a:bodyPr>
            <a:noAutofit/>
          </a:bodyPr>
          <a:lstStyle/>
          <a:p>
            <a:r>
              <a:rPr lang="en-US" sz="2000" dirty="0">
                <a:latin typeface="+mj-lt"/>
              </a:rPr>
              <a:t>Printers the most popular type of hard copy output devices</a:t>
            </a:r>
          </a:p>
          <a:p>
            <a:endParaRPr lang="en-US" sz="2000" dirty="0">
              <a:latin typeface="+mj-lt"/>
            </a:endParaRPr>
          </a:p>
          <a:p>
            <a:r>
              <a:rPr lang="en-US" sz="2000" dirty="0">
                <a:latin typeface="+mj-lt"/>
              </a:rPr>
              <a:t>Categories of printers</a:t>
            </a:r>
          </a:p>
          <a:p>
            <a:pPr lvl="1"/>
            <a:r>
              <a:rPr lang="en-US" sz="2000" dirty="0">
                <a:latin typeface="+mj-lt"/>
              </a:rPr>
              <a:t>Impact Printers </a:t>
            </a:r>
          </a:p>
          <a:p>
            <a:pPr lvl="1"/>
            <a:r>
              <a:rPr lang="en-US" sz="2000" dirty="0">
                <a:latin typeface="+mj-lt"/>
              </a:rPr>
              <a:t>Non-Impact Printers</a:t>
            </a:r>
          </a:p>
          <a:p>
            <a:pPr marL="457200" lvl="1" indent="0">
              <a:buNone/>
            </a:pPr>
            <a:endParaRPr lang="en-US" sz="2000" dirty="0">
              <a:latin typeface="+mj-lt"/>
            </a:endParaRPr>
          </a:p>
        </p:txBody>
      </p:sp>
    </p:spTree>
    <p:extLst>
      <p:ext uri="{BB962C8B-B14F-4D97-AF65-F5344CB8AC3E}">
        <p14:creationId xmlns:p14="http://schemas.microsoft.com/office/powerpoint/2010/main" val="4036336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Printers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11680"/>
            <a:ext cx="10656846" cy="4676590"/>
          </a:xfrm>
        </p:spPr>
        <p:txBody>
          <a:bodyPr>
            <a:noAutofit/>
          </a:bodyPr>
          <a:lstStyle/>
          <a:p>
            <a:pPr marL="0" indent="0">
              <a:buNone/>
            </a:pPr>
            <a:r>
              <a:rPr lang="en-US" sz="2400" b="1" dirty="0">
                <a:latin typeface="+mj-lt"/>
              </a:rPr>
              <a:t>Impact printers</a:t>
            </a:r>
          </a:p>
          <a:p>
            <a:pPr marL="0" indent="0">
              <a:buNone/>
            </a:pPr>
            <a:endParaRPr lang="en-US" sz="2400" dirty="0">
              <a:latin typeface="+mj-lt"/>
            </a:endParaRPr>
          </a:p>
          <a:p>
            <a:pPr marL="0" indent="0">
              <a:buNone/>
            </a:pPr>
            <a:r>
              <a:rPr lang="en-US" sz="2400" dirty="0">
                <a:latin typeface="+mj-lt"/>
              </a:rPr>
              <a:t>Impact printers produce output by employing a striking or hammering mechanism. </a:t>
            </a:r>
          </a:p>
          <a:p>
            <a:pPr lvl="1"/>
            <a:r>
              <a:rPr lang="en-US" sz="2000" dirty="0">
                <a:latin typeface="+mj-lt"/>
              </a:rPr>
              <a:t>noisy </a:t>
            </a:r>
          </a:p>
          <a:p>
            <a:pPr lvl="1"/>
            <a:r>
              <a:rPr lang="en-US" sz="2000" dirty="0">
                <a:latin typeface="+mj-lt"/>
              </a:rPr>
              <a:t>Produce multiple identical copies at the same time.</a:t>
            </a:r>
          </a:p>
          <a:p>
            <a:pPr lvl="1"/>
            <a:r>
              <a:rPr lang="en-US" sz="2000" dirty="0">
                <a:latin typeface="+mj-lt"/>
              </a:rPr>
              <a:t> Some impact printers produce their output a character at a time whilst others do so a line at a time. </a:t>
            </a:r>
          </a:p>
          <a:p>
            <a:pPr lvl="1"/>
            <a:r>
              <a:rPr lang="en-US" sz="2000" dirty="0">
                <a:latin typeface="+mj-lt"/>
              </a:rPr>
              <a:t>Most impact printers print on fan-fold paper (or continuous forms). </a:t>
            </a:r>
          </a:p>
          <a:p>
            <a:pPr marL="457200" lvl="1" indent="0">
              <a:buNone/>
            </a:pPr>
            <a:endParaRPr lang="en-US" sz="2000" dirty="0">
              <a:latin typeface="+mj-lt"/>
            </a:endParaRPr>
          </a:p>
          <a:p>
            <a:pPr marL="0" indent="0">
              <a:buNone/>
            </a:pPr>
            <a:r>
              <a:rPr lang="en-US" sz="2000" dirty="0">
                <a:latin typeface="+mj-lt"/>
              </a:rPr>
              <a:t>Types of impact printers</a:t>
            </a:r>
          </a:p>
          <a:p>
            <a:pPr lvl="1"/>
            <a:r>
              <a:rPr lang="en-US" sz="2000" dirty="0">
                <a:latin typeface="+mj-lt"/>
              </a:rPr>
              <a:t>Dot matrix </a:t>
            </a:r>
          </a:p>
          <a:p>
            <a:pPr lvl="1"/>
            <a:r>
              <a:rPr lang="en-US" sz="2000" dirty="0">
                <a:latin typeface="+mj-lt"/>
              </a:rPr>
              <a:t>chain printers</a:t>
            </a:r>
            <a:endParaRPr lang="en-GD" sz="2000" dirty="0">
              <a:latin typeface="+mj-lt"/>
            </a:endParaRPr>
          </a:p>
        </p:txBody>
      </p:sp>
    </p:spTree>
    <p:extLst>
      <p:ext uri="{BB962C8B-B14F-4D97-AF65-F5344CB8AC3E}">
        <p14:creationId xmlns:p14="http://schemas.microsoft.com/office/powerpoint/2010/main" val="1685465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Printers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18806"/>
            <a:ext cx="10656846" cy="4676590"/>
          </a:xfrm>
        </p:spPr>
        <p:txBody>
          <a:bodyPr>
            <a:noAutofit/>
          </a:bodyPr>
          <a:lstStyle/>
          <a:p>
            <a:pPr marL="457200" lvl="1" indent="0">
              <a:buNone/>
            </a:pPr>
            <a:endParaRPr lang="en-US" sz="2000" dirty="0">
              <a:latin typeface="+mj-lt"/>
            </a:endParaRPr>
          </a:p>
          <a:p>
            <a:pPr marL="0" indent="0">
              <a:buNone/>
            </a:pPr>
            <a:r>
              <a:rPr lang="en-US" sz="2400" b="1" dirty="0">
                <a:latin typeface="+mj-lt"/>
              </a:rPr>
              <a:t>Dot matrix printer</a:t>
            </a:r>
          </a:p>
          <a:p>
            <a:pPr marL="457200" lvl="1" indent="0">
              <a:buNone/>
            </a:pPr>
            <a:endParaRPr lang="en-US" sz="2000" dirty="0">
              <a:latin typeface="+mj-lt"/>
            </a:endParaRPr>
          </a:p>
          <a:p>
            <a:pPr lvl="1"/>
            <a:r>
              <a:rPr lang="en-US" sz="2000" dirty="0">
                <a:latin typeface="+mj-lt"/>
              </a:rPr>
              <a:t>Dot matrix printer produces one character at a time.</a:t>
            </a:r>
          </a:p>
          <a:p>
            <a:pPr lvl="1"/>
            <a:r>
              <a:rPr lang="en-US" sz="2000" dirty="0">
                <a:latin typeface="+mj-lt"/>
              </a:rPr>
              <a:t> It does so by striking an inked ribbon on paper to create the impression. </a:t>
            </a:r>
          </a:p>
          <a:p>
            <a:pPr lvl="1"/>
            <a:r>
              <a:rPr lang="en-US" sz="2000" dirty="0">
                <a:latin typeface="+mj-lt"/>
              </a:rPr>
              <a:t>These printers are relatively inexpensive to purchase and operate, and very reliable. </a:t>
            </a:r>
          </a:p>
          <a:p>
            <a:pPr lvl="1"/>
            <a:r>
              <a:rPr lang="en-US" sz="2000" dirty="0">
                <a:latin typeface="+mj-lt"/>
              </a:rPr>
              <a:t>A dot matrix printer is suitable for use in situations that require multiple copies of the same document.</a:t>
            </a:r>
            <a:endParaRPr lang="en-GD" sz="2000" dirty="0">
              <a:latin typeface="+mj-lt"/>
            </a:endParaRPr>
          </a:p>
        </p:txBody>
      </p:sp>
    </p:spTree>
    <p:extLst>
      <p:ext uri="{BB962C8B-B14F-4D97-AF65-F5344CB8AC3E}">
        <p14:creationId xmlns:p14="http://schemas.microsoft.com/office/powerpoint/2010/main" val="1537604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Printers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11680"/>
            <a:ext cx="10656846" cy="4676590"/>
          </a:xfrm>
        </p:spPr>
        <p:txBody>
          <a:bodyPr>
            <a:noAutofit/>
          </a:bodyPr>
          <a:lstStyle/>
          <a:p>
            <a:pPr marL="0" indent="0">
              <a:buNone/>
            </a:pPr>
            <a:r>
              <a:rPr lang="en-US" sz="2000" b="1" dirty="0">
                <a:latin typeface="+mj-lt"/>
              </a:rPr>
              <a:t>Non-impact printers </a:t>
            </a:r>
          </a:p>
          <a:p>
            <a:pPr marL="457200" lvl="1" indent="0">
              <a:buNone/>
            </a:pPr>
            <a:endParaRPr lang="en-US" sz="2000" dirty="0">
              <a:latin typeface="+mj-lt"/>
            </a:endParaRPr>
          </a:p>
          <a:p>
            <a:pPr marL="0" indent="0">
              <a:buNone/>
            </a:pPr>
            <a:r>
              <a:rPr lang="en-US" sz="2000" dirty="0">
                <a:latin typeface="+mj-lt"/>
              </a:rPr>
              <a:t>Non-impact printers create output on media (paper or plastic) using a range of different technologies.</a:t>
            </a:r>
          </a:p>
          <a:p>
            <a:pPr marL="0" indent="0">
              <a:buNone/>
            </a:pPr>
            <a:r>
              <a:rPr lang="en-US" sz="2000" dirty="0">
                <a:latin typeface="+mj-lt"/>
              </a:rPr>
              <a:t>Most non-impact printers are page-printers as they print on cut sheet paper.</a:t>
            </a:r>
          </a:p>
          <a:p>
            <a:pPr marL="457200" lvl="1" indent="0">
              <a:buNone/>
            </a:pPr>
            <a:endParaRPr lang="en-US" sz="2000" dirty="0">
              <a:latin typeface="+mj-lt"/>
            </a:endParaRPr>
          </a:p>
          <a:p>
            <a:pPr marL="457200" lvl="1" indent="0">
              <a:buNone/>
            </a:pPr>
            <a:r>
              <a:rPr lang="en-US" sz="2000" dirty="0">
                <a:latin typeface="+mj-lt"/>
              </a:rPr>
              <a:t> Types of non-impact printers</a:t>
            </a:r>
          </a:p>
          <a:p>
            <a:pPr lvl="1"/>
            <a:r>
              <a:rPr lang="en-US" sz="2000" dirty="0">
                <a:latin typeface="+mj-lt"/>
              </a:rPr>
              <a:t> laser</a:t>
            </a:r>
          </a:p>
          <a:p>
            <a:pPr lvl="1"/>
            <a:r>
              <a:rPr lang="en-US" sz="2000" dirty="0">
                <a:latin typeface="+mj-lt"/>
              </a:rPr>
              <a:t> Inkjet</a:t>
            </a:r>
          </a:p>
          <a:p>
            <a:pPr lvl="1"/>
            <a:r>
              <a:rPr lang="en-US" sz="2000" dirty="0">
                <a:latin typeface="+mj-lt"/>
              </a:rPr>
              <a:t>Thermal transfer and dye sublimation</a:t>
            </a:r>
            <a:endParaRPr lang="en-GD" sz="2000" dirty="0">
              <a:latin typeface="+mj-lt"/>
            </a:endParaRPr>
          </a:p>
        </p:txBody>
      </p:sp>
    </p:spTree>
    <p:extLst>
      <p:ext uri="{BB962C8B-B14F-4D97-AF65-F5344CB8AC3E}">
        <p14:creationId xmlns:p14="http://schemas.microsoft.com/office/powerpoint/2010/main" val="810286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Printers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11680"/>
            <a:ext cx="10656846" cy="4676590"/>
          </a:xfrm>
        </p:spPr>
        <p:txBody>
          <a:bodyPr>
            <a:noAutofit/>
          </a:bodyPr>
          <a:lstStyle/>
          <a:p>
            <a:pPr marL="0" indent="0">
              <a:buNone/>
            </a:pPr>
            <a:r>
              <a:rPr lang="en-US" sz="2000" b="1" dirty="0">
                <a:latin typeface="+mj-lt"/>
              </a:rPr>
              <a:t>Laser Printer</a:t>
            </a:r>
          </a:p>
          <a:p>
            <a:pPr marL="0" indent="0">
              <a:buNone/>
            </a:pPr>
            <a:r>
              <a:rPr lang="en-US" sz="2000" dirty="0">
                <a:latin typeface="+mj-lt"/>
              </a:rPr>
              <a:t>laser a technology used in photocopy machines that utilizes heat, light and photoconductivity.</a:t>
            </a:r>
          </a:p>
          <a:p>
            <a:pPr marL="0" indent="0">
              <a:buNone/>
            </a:pPr>
            <a:endParaRPr lang="en-US" sz="2000" dirty="0">
              <a:latin typeface="+mj-lt"/>
            </a:endParaRPr>
          </a:p>
          <a:p>
            <a:pPr lvl="1"/>
            <a:r>
              <a:rPr lang="en-US" sz="2000" dirty="0">
                <a:latin typeface="+mj-lt"/>
              </a:rPr>
              <a:t>Laser printers are flexible </a:t>
            </a:r>
          </a:p>
          <a:p>
            <a:pPr lvl="1"/>
            <a:r>
              <a:rPr lang="en-US" sz="2000" dirty="0">
                <a:latin typeface="+mj-lt"/>
              </a:rPr>
              <a:t>Print both text and graphics </a:t>
            </a:r>
          </a:p>
          <a:p>
            <a:pPr lvl="1"/>
            <a:r>
              <a:rPr lang="en-US" sz="2000" dirty="0">
                <a:latin typeface="+mj-lt"/>
              </a:rPr>
              <a:t>Are available in monochrome (black and white) or color models </a:t>
            </a:r>
          </a:p>
          <a:p>
            <a:pPr lvl="1"/>
            <a:r>
              <a:rPr lang="en-US" sz="2000" dirty="0">
                <a:latin typeface="+mj-lt"/>
              </a:rPr>
              <a:t>Can print on paper of varying sizes and plastic (transparencies). </a:t>
            </a:r>
          </a:p>
          <a:p>
            <a:pPr lvl="1"/>
            <a:r>
              <a:rPr lang="en-US" sz="2000" dirty="0">
                <a:latin typeface="+mj-lt"/>
              </a:rPr>
              <a:t>They produce high-quality output</a:t>
            </a:r>
          </a:p>
          <a:p>
            <a:pPr lvl="1"/>
            <a:r>
              <a:rPr lang="en-US" sz="2000" dirty="0">
                <a:latin typeface="+mj-lt"/>
              </a:rPr>
              <a:t>Are very fast and operate quietly. </a:t>
            </a:r>
          </a:p>
          <a:p>
            <a:pPr lvl="1"/>
            <a:r>
              <a:rPr lang="en-US" sz="2000" dirty="0">
                <a:latin typeface="+mj-lt"/>
              </a:rPr>
              <a:t>laser printers are expensive to buy, but they are usually less expensive to operate than inkjets.</a:t>
            </a:r>
          </a:p>
          <a:p>
            <a:pPr marL="457200" lvl="1" indent="0">
              <a:buNone/>
            </a:pPr>
            <a:endParaRPr lang="en-GD" sz="2000" dirty="0">
              <a:latin typeface="+mj-lt"/>
            </a:endParaRPr>
          </a:p>
        </p:txBody>
      </p:sp>
    </p:spTree>
    <p:extLst>
      <p:ext uri="{BB962C8B-B14F-4D97-AF65-F5344CB8AC3E}">
        <p14:creationId xmlns:p14="http://schemas.microsoft.com/office/powerpoint/2010/main" val="336106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Printers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11680"/>
            <a:ext cx="10656846" cy="4676590"/>
          </a:xfrm>
        </p:spPr>
        <p:txBody>
          <a:bodyPr>
            <a:noAutofit/>
          </a:bodyPr>
          <a:lstStyle/>
          <a:p>
            <a:pPr marL="0" indent="0">
              <a:buNone/>
            </a:pPr>
            <a:r>
              <a:rPr lang="en-US" sz="2000" b="1" dirty="0">
                <a:latin typeface="+mj-lt"/>
              </a:rPr>
              <a:t>Inkjet</a:t>
            </a:r>
          </a:p>
          <a:p>
            <a:pPr marL="457200" lvl="1" indent="0">
              <a:buNone/>
            </a:pPr>
            <a:endParaRPr lang="en-US" sz="2000" b="1" dirty="0">
              <a:latin typeface="+mj-lt"/>
            </a:endParaRPr>
          </a:p>
          <a:p>
            <a:pPr marL="0" indent="0">
              <a:buNone/>
            </a:pPr>
            <a:r>
              <a:rPr lang="en-US" sz="2000" dirty="0">
                <a:latin typeface="+mj-lt"/>
              </a:rPr>
              <a:t>Inkjet a nozzle-like print heads spray ink onto paper to form characters and images</a:t>
            </a:r>
          </a:p>
          <a:p>
            <a:pPr lvl="1"/>
            <a:r>
              <a:rPr lang="en-US" sz="2000" dirty="0">
                <a:latin typeface="+mj-lt"/>
              </a:rPr>
              <a:t>Inkjet printers are inexpensive to buy but expensive to operate as the ink needs replacing regularly</a:t>
            </a:r>
          </a:p>
          <a:p>
            <a:pPr lvl="1"/>
            <a:r>
              <a:rPr lang="en-US" sz="2000" dirty="0">
                <a:latin typeface="+mj-lt"/>
              </a:rPr>
              <a:t>These printers are very versatile and can produce a range of documents including high-quality photographs, school projects and business presentations. </a:t>
            </a:r>
          </a:p>
          <a:p>
            <a:pPr lvl="1"/>
            <a:r>
              <a:rPr lang="en-US" sz="2000" dirty="0">
                <a:latin typeface="+mj-lt"/>
              </a:rPr>
              <a:t>Inkjet printers can produce color photographs (on glossy paper) of a quality like those produced by a professional photo studio</a:t>
            </a:r>
          </a:p>
          <a:p>
            <a:pPr marL="914400" lvl="2" indent="0">
              <a:buNone/>
            </a:pPr>
            <a:endParaRPr lang="en-US" dirty="0">
              <a:latin typeface="+mj-lt"/>
            </a:endParaRPr>
          </a:p>
          <a:p>
            <a:pPr marL="914400" lvl="2" indent="0">
              <a:buNone/>
            </a:pPr>
            <a:r>
              <a:rPr lang="en-US" dirty="0">
                <a:latin typeface="+mj-lt"/>
              </a:rPr>
              <a:t> </a:t>
            </a:r>
            <a:endParaRPr lang="en-GD" dirty="0">
              <a:latin typeface="+mj-lt"/>
            </a:endParaRPr>
          </a:p>
        </p:txBody>
      </p:sp>
    </p:spTree>
    <p:extLst>
      <p:ext uri="{BB962C8B-B14F-4D97-AF65-F5344CB8AC3E}">
        <p14:creationId xmlns:p14="http://schemas.microsoft.com/office/powerpoint/2010/main" val="1919029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Printers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11680"/>
            <a:ext cx="10656846" cy="4676590"/>
          </a:xfrm>
        </p:spPr>
        <p:txBody>
          <a:bodyPr>
            <a:noAutofit/>
          </a:bodyPr>
          <a:lstStyle/>
          <a:p>
            <a:pPr marL="0" indent="0">
              <a:buNone/>
            </a:pPr>
            <a:r>
              <a:rPr lang="en-US" sz="2000" b="1" dirty="0"/>
              <a:t>Features of printers:</a:t>
            </a:r>
          </a:p>
          <a:p>
            <a:pPr marL="0" indent="0">
              <a:buNone/>
            </a:pPr>
            <a:endParaRPr lang="en-US" sz="2000" b="1" dirty="0"/>
          </a:p>
          <a:p>
            <a:pPr marL="0" indent="0">
              <a:buNone/>
            </a:pPr>
            <a:endParaRPr lang="en-GD" sz="2400" b="1" dirty="0"/>
          </a:p>
        </p:txBody>
      </p:sp>
      <p:graphicFrame>
        <p:nvGraphicFramePr>
          <p:cNvPr id="4" name="Table 4">
            <a:extLst>
              <a:ext uri="{FF2B5EF4-FFF2-40B4-BE49-F238E27FC236}">
                <a16:creationId xmlns:a16="http://schemas.microsoft.com/office/drawing/2014/main" id="{2856CE49-6718-4D66-84C8-8F1442A675AB}"/>
              </a:ext>
            </a:extLst>
          </p:cNvPr>
          <p:cNvGraphicFramePr>
            <a:graphicFrameLocks noGrp="1"/>
          </p:cNvGraphicFramePr>
          <p:nvPr>
            <p:extLst>
              <p:ext uri="{D42A27DB-BD31-4B8C-83A1-F6EECF244321}">
                <p14:modId xmlns:p14="http://schemas.microsoft.com/office/powerpoint/2010/main" val="1630305754"/>
              </p:ext>
            </p:extLst>
          </p:nvPr>
        </p:nvGraphicFramePr>
        <p:xfrm>
          <a:off x="720035" y="2879315"/>
          <a:ext cx="10809356" cy="3947160"/>
        </p:xfrm>
        <a:graphic>
          <a:graphicData uri="http://schemas.openxmlformats.org/drawingml/2006/table">
            <a:tbl>
              <a:tblPr firstRow="1" bandRow="1">
                <a:tableStyleId>{5C22544A-7EE6-4342-B048-85BDC9FD1C3A}</a:tableStyleId>
              </a:tblPr>
              <a:tblGrid>
                <a:gridCol w="2115930">
                  <a:extLst>
                    <a:ext uri="{9D8B030D-6E8A-4147-A177-3AD203B41FA5}">
                      <a16:colId xmlns:a16="http://schemas.microsoft.com/office/drawing/2014/main" val="108721686"/>
                    </a:ext>
                  </a:extLst>
                </a:gridCol>
                <a:gridCol w="8693426">
                  <a:extLst>
                    <a:ext uri="{9D8B030D-6E8A-4147-A177-3AD203B41FA5}">
                      <a16:colId xmlns:a16="http://schemas.microsoft.com/office/drawing/2014/main" val="2452272477"/>
                    </a:ext>
                  </a:extLst>
                </a:gridCol>
              </a:tblGrid>
              <a:tr h="370840">
                <a:tc>
                  <a:txBody>
                    <a:bodyPr/>
                    <a:lstStyle/>
                    <a:p>
                      <a:r>
                        <a:rPr lang="en-US" dirty="0"/>
                        <a:t>Feature </a:t>
                      </a:r>
                      <a:endParaRPr lang="en-GD" dirty="0"/>
                    </a:p>
                  </a:txBody>
                  <a:tcPr/>
                </a:tc>
                <a:tc>
                  <a:txBody>
                    <a:bodyPr/>
                    <a:lstStyle/>
                    <a:p>
                      <a:r>
                        <a:rPr lang="en-US" dirty="0"/>
                        <a:t>Description</a:t>
                      </a:r>
                      <a:endParaRPr lang="en-GD" dirty="0"/>
                    </a:p>
                  </a:txBody>
                  <a:tcPr/>
                </a:tc>
                <a:extLst>
                  <a:ext uri="{0D108BD9-81ED-4DB2-BD59-A6C34878D82A}">
                    <a16:rowId xmlns:a16="http://schemas.microsoft.com/office/drawing/2014/main" val="4078781025"/>
                  </a:ext>
                </a:extLst>
              </a:tr>
              <a:tr h="370840">
                <a:tc>
                  <a:txBody>
                    <a:bodyPr/>
                    <a:lstStyle/>
                    <a:p>
                      <a:r>
                        <a:rPr lang="en-US" dirty="0"/>
                        <a:t>Resolution</a:t>
                      </a:r>
                      <a:endParaRPr lang="en-GD" dirty="0"/>
                    </a:p>
                  </a:txBody>
                  <a:tcPr/>
                </a:tc>
                <a:tc>
                  <a:txBody>
                    <a:bodyPr/>
                    <a:lstStyle/>
                    <a:p>
                      <a:r>
                        <a:rPr lang="en-US" dirty="0"/>
                        <a:t>The sharpness of printed images and text depends on the printer’s resolution. Printer resolution is measured by the number of dots printed per linear inch (DPI).</a:t>
                      </a:r>
                      <a:endParaRPr lang="en-GD" dirty="0"/>
                    </a:p>
                  </a:txBody>
                  <a:tcPr/>
                </a:tc>
                <a:extLst>
                  <a:ext uri="{0D108BD9-81ED-4DB2-BD59-A6C34878D82A}">
                    <a16:rowId xmlns:a16="http://schemas.microsoft.com/office/drawing/2014/main" val="885994909"/>
                  </a:ext>
                </a:extLst>
              </a:tr>
              <a:tr h="370840">
                <a:tc>
                  <a:txBody>
                    <a:bodyPr/>
                    <a:lstStyle/>
                    <a:p>
                      <a:r>
                        <a:rPr lang="en-US" dirty="0"/>
                        <a:t>Print speed </a:t>
                      </a:r>
                      <a:endParaRPr lang="en-GD" dirty="0"/>
                    </a:p>
                  </a:txBody>
                  <a:tcPr/>
                </a:tc>
                <a:tc>
                  <a:txBody>
                    <a:bodyPr/>
                    <a:lstStyle/>
                    <a:p>
                      <a:r>
                        <a:rPr lang="en-US" dirty="0"/>
                        <a:t>Measured in pages per minute (ppm), lines per minute (lpm) or characters per seconds (cps)</a:t>
                      </a:r>
                      <a:endParaRPr lang="en-GD" dirty="0"/>
                    </a:p>
                  </a:txBody>
                  <a:tcPr/>
                </a:tc>
                <a:extLst>
                  <a:ext uri="{0D108BD9-81ED-4DB2-BD59-A6C34878D82A}">
                    <a16:rowId xmlns:a16="http://schemas.microsoft.com/office/drawing/2014/main" val="1242109807"/>
                  </a:ext>
                </a:extLst>
              </a:tr>
              <a:tr h="370840">
                <a:tc>
                  <a:txBody>
                    <a:bodyPr/>
                    <a:lstStyle/>
                    <a:p>
                      <a:r>
                        <a:rPr lang="en-US" dirty="0"/>
                        <a:t>Memory</a:t>
                      </a:r>
                      <a:endParaRPr lang="en-GD" dirty="0"/>
                    </a:p>
                  </a:txBody>
                  <a:tcPr/>
                </a:tc>
                <a:tc>
                  <a:txBody>
                    <a:bodyPr/>
                    <a:lstStyle/>
                    <a:p>
                      <a:r>
                        <a:rPr lang="en-US" dirty="0" err="1"/>
                        <a:t>Colour</a:t>
                      </a:r>
                      <a:r>
                        <a:rPr lang="en-US" dirty="0"/>
                        <a:t> images and graphics-intensive documents require more memory; some printers let you add memory to improve printing performance</a:t>
                      </a:r>
                      <a:endParaRPr lang="en-GD" dirty="0"/>
                    </a:p>
                  </a:txBody>
                  <a:tcPr/>
                </a:tc>
                <a:extLst>
                  <a:ext uri="{0D108BD9-81ED-4DB2-BD59-A6C34878D82A}">
                    <a16:rowId xmlns:a16="http://schemas.microsoft.com/office/drawing/2014/main" val="3887728102"/>
                  </a:ext>
                </a:extLst>
              </a:tr>
              <a:tr h="370840">
                <a:tc>
                  <a:txBody>
                    <a:bodyPr/>
                    <a:lstStyle/>
                    <a:p>
                      <a:r>
                        <a:rPr lang="en-US" dirty="0"/>
                        <a:t>Paper tray capacity</a:t>
                      </a:r>
                      <a:endParaRPr lang="en-GD" dirty="0"/>
                    </a:p>
                  </a:txBody>
                  <a:tcPr/>
                </a:tc>
                <a:tc>
                  <a:txBody>
                    <a:bodyPr/>
                    <a:lstStyle/>
                    <a:p>
                      <a:r>
                        <a:rPr lang="en-US" dirty="0"/>
                        <a:t>Sheet-feed printers are equipped with at least one tray that may hold 50–250 sheets. Some printers let you add additional paper trays to extend the number of prints that you can do without stopping to add paper. </a:t>
                      </a:r>
                      <a:endParaRPr lang="en-GD" dirty="0"/>
                    </a:p>
                  </a:txBody>
                  <a:tcPr/>
                </a:tc>
                <a:extLst>
                  <a:ext uri="{0D108BD9-81ED-4DB2-BD59-A6C34878D82A}">
                    <a16:rowId xmlns:a16="http://schemas.microsoft.com/office/drawing/2014/main" val="177030040"/>
                  </a:ext>
                </a:extLst>
              </a:tr>
              <a:tr h="370840">
                <a:tc>
                  <a:txBody>
                    <a:bodyPr/>
                    <a:lstStyle/>
                    <a:p>
                      <a:endParaRPr lang="en-GD" dirty="0"/>
                    </a:p>
                  </a:txBody>
                  <a:tcPr/>
                </a:tc>
                <a:tc>
                  <a:txBody>
                    <a:bodyPr/>
                    <a:lstStyle/>
                    <a:p>
                      <a:endParaRPr lang="en-GD" dirty="0"/>
                    </a:p>
                  </a:txBody>
                  <a:tcPr/>
                </a:tc>
                <a:extLst>
                  <a:ext uri="{0D108BD9-81ED-4DB2-BD59-A6C34878D82A}">
                    <a16:rowId xmlns:a16="http://schemas.microsoft.com/office/drawing/2014/main" val="2793053865"/>
                  </a:ext>
                </a:extLst>
              </a:tr>
              <a:tr h="370840">
                <a:tc>
                  <a:txBody>
                    <a:bodyPr/>
                    <a:lstStyle/>
                    <a:p>
                      <a:endParaRPr lang="en-GD"/>
                    </a:p>
                  </a:txBody>
                  <a:tcPr/>
                </a:tc>
                <a:tc>
                  <a:txBody>
                    <a:bodyPr/>
                    <a:lstStyle/>
                    <a:p>
                      <a:endParaRPr lang="en-GD" dirty="0"/>
                    </a:p>
                  </a:txBody>
                  <a:tcPr/>
                </a:tc>
                <a:extLst>
                  <a:ext uri="{0D108BD9-81ED-4DB2-BD59-A6C34878D82A}">
                    <a16:rowId xmlns:a16="http://schemas.microsoft.com/office/drawing/2014/main" val="508904032"/>
                  </a:ext>
                </a:extLst>
              </a:tr>
            </a:tbl>
          </a:graphicData>
        </a:graphic>
      </p:graphicFrame>
    </p:spTree>
    <p:extLst>
      <p:ext uri="{BB962C8B-B14F-4D97-AF65-F5344CB8AC3E}">
        <p14:creationId xmlns:p14="http://schemas.microsoft.com/office/powerpoint/2010/main" val="1813161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Printers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11680"/>
            <a:ext cx="10656846" cy="4676590"/>
          </a:xfrm>
        </p:spPr>
        <p:txBody>
          <a:bodyPr>
            <a:noAutofit/>
          </a:bodyPr>
          <a:lstStyle/>
          <a:p>
            <a:pPr marL="0" indent="0">
              <a:buNone/>
            </a:pPr>
            <a:r>
              <a:rPr lang="en-US" sz="2000" b="1" dirty="0"/>
              <a:t>Characteristics of printer types:</a:t>
            </a:r>
          </a:p>
          <a:p>
            <a:pPr marL="0" indent="0">
              <a:buNone/>
            </a:pPr>
            <a:endParaRPr lang="en-US" sz="2000" b="1" dirty="0"/>
          </a:p>
          <a:p>
            <a:pPr marL="0" indent="0">
              <a:buNone/>
            </a:pPr>
            <a:endParaRPr lang="en-GD" sz="2400" b="1" dirty="0"/>
          </a:p>
        </p:txBody>
      </p:sp>
      <p:graphicFrame>
        <p:nvGraphicFramePr>
          <p:cNvPr id="5" name="Table 5">
            <a:extLst>
              <a:ext uri="{FF2B5EF4-FFF2-40B4-BE49-F238E27FC236}">
                <a16:creationId xmlns:a16="http://schemas.microsoft.com/office/drawing/2014/main" id="{4DCDFC93-BA55-4AA9-B1C5-C26742CDCCEA}"/>
              </a:ext>
            </a:extLst>
          </p:cNvPr>
          <p:cNvGraphicFramePr>
            <a:graphicFrameLocks noGrp="1"/>
          </p:cNvGraphicFramePr>
          <p:nvPr>
            <p:extLst>
              <p:ext uri="{D42A27DB-BD31-4B8C-83A1-F6EECF244321}">
                <p14:modId xmlns:p14="http://schemas.microsoft.com/office/powerpoint/2010/main" val="2165822164"/>
              </p:ext>
            </p:extLst>
          </p:nvPr>
        </p:nvGraphicFramePr>
        <p:xfrm>
          <a:off x="626848" y="3048000"/>
          <a:ext cx="10796526" cy="2936240"/>
        </p:xfrm>
        <a:graphic>
          <a:graphicData uri="http://schemas.openxmlformats.org/drawingml/2006/table">
            <a:tbl>
              <a:tblPr firstRow="1" bandRow="1">
                <a:tableStyleId>{5C22544A-7EE6-4342-B048-85BDC9FD1C3A}</a:tableStyleId>
              </a:tblPr>
              <a:tblGrid>
                <a:gridCol w="1799421">
                  <a:extLst>
                    <a:ext uri="{9D8B030D-6E8A-4147-A177-3AD203B41FA5}">
                      <a16:colId xmlns:a16="http://schemas.microsoft.com/office/drawing/2014/main" val="4176932937"/>
                    </a:ext>
                  </a:extLst>
                </a:gridCol>
                <a:gridCol w="1799421">
                  <a:extLst>
                    <a:ext uri="{9D8B030D-6E8A-4147-A177-3AD203B41FA5}">
                      <a16:colId xmlns:a16="http://schemas.microsoft.com/office/drawing/2014/main" val="3155095201"/>
                    </a:ext>
                  </a:extLst>
                </a:gridCol>
                <a:gridCol w="1910067">
                  <a:extLst>
                    <a:ext uri="{9D8B030D-6E8A-4147-A177-3AD203B41FA5}">
                      <a16:colId xmlns:a16="http://schemas.microsoft.com/office/drawing/2014/main" val="3885035360"/>
                    </a:ext>
                  </a:extLst>
                </a:gridCol>
                <a:gridCol w="1688775">
                  <a:extLst>
                    <a:ext uri="{9D8B030D-6E8A-4147-A177-3AD203B41FA5}">
                      <a16:colId xmlns:a16="http://schemas.microsoft.com/office/drawing/2014/main" val="1463322551"/>
                    </a:ext>
                  </a:extLst>
                </a:gridCol>
                <a:gridCol w="1799421">
                  <a:extLst>
                    <a:ext uri="{9D8B030D-6E8A-4147-A177-3AD203B41FA5}">
                      <a16:colId xmlns:a16="http://schemas.microsoft.com/office/drawing/2014/main" val="1252696097"/>
                    </a:ext>
                  </a:extLst>
                </a:gridCol>
                <a:gridCol w="1799421">
                  <a:extLst>
                    <a:ext uri="{9D8B030D-6E8A-4147-A177-3AD203B41FA5}">
                      <a16:colId xmlns:a16="http://schemas.microsoft.com/office/drawing/2014/main" val="891493014"/>
                    </a:ext>
                  </a:extLst>
                </a:gridCol>
              </a:tblGrid>
              <a:tr h="370840">
                <a:tc>
                  <a:txBody>
                    <a:bodyPr/>
                    <a:lstStyle/>
                    <a:p>
                      <a:r>
                        <a:rPr lang="en-US" dirty="0"/>
                        <a:t>Type</a:t>
                      </a:r>
                      <a:endParaRPr lang="en-GD" dirty="0"/>
                    </a:p>
                  </a:txBody>
                  <a:tcPr/>
                </a:tc>
                <a:tc>
                  <a:txBody>
                    <a:bodyPr/>
                    <a:lstStyle/>
                    <a:p>
                      <a:r>
                        <a:rPr lang="en-US" dirty="0"/>
                        <a:t>Mechanism</a:t>
                      </a:r>
                      <a:endParaRPr lang="en-GD" dirty="0"/>
                    </a:p>
                  </a:txBody>
                  <a:tcPr/>
                </a:tc>
                <a:tc>
                  <a:txBody>
                    <a:bodyPr/>
                    <a:lstStyle/>
                    <a:p>
                      <a:r>
                        <a:rPr lang="en-US" dirty="0"/>
                        <a:t>How output produced</a:t>
                      </a:r>
                      <a:endParaRPr lang="en-GD" dirty="0"/>
                    </a:p>
                  </a:txBody>
                  <a:tcPr/>
                </a:tc>
                <a:tc>
                  <a:txBody>
                    <a:bodyPr/>
                    <a:lstStyle/>
                    <a:p>
                      <a:r>
                        <a:rPr lang="en-US" dirty="0"/>
                        <a:t>Speed</a:t>
                      </a:r>
                      <a:endParaRPr lang="en-GD" dirty="0"/>
                    </a:p>
                  </a:txBody>
                  <a:tcPr/>
                </a:tc>
                <a:tc>
                  <a:txBody>
                    <a:bodyPr/>
                    <a:lstStyle/>
                    <a:p>
                      <a:r>
                        <a:rPr lang="en-US" dirty="0"/>
                        <a:t>Max. resolution (dots per inch)</a:t>
                      </a:r>
                      <a:endParaRPr lang="en-GD" dirty="0"/>
                    </a:p>
                  </a:txBody>
                  <a:tcPr/>
                </a:tc>
                <a:tc>
                  <a:txBody>
                    <a:bodyPr/>
                    <a:lstStyle/>
                    <a:p>
                      <a:r>
                        <a:rPr lang="en-US" dirty="0"/>
                        <a:t>Print buffer memory capacity</a:t>
                      </a:r>
                      <a:endParaRPr lang="en-GD" dirty="0"/>
                    </a:p>
                  </a:txBody>
                  <a:tcPr/>
                </a:tc>
                <a:extLst>
                  <a:ext uri="{0D108BD9-81ED-4DB2-BD59-A6C34878D82A}">
                    <a16:rowId xmlns:a16="http://schemas.microsoft.com/office/drawing/2014/main" val="198453637"/>
                  </a:ext>
                </a:extLst>
              </a:tr>
              <a:tr h="370840">
                <a:tc>
                  <a:txBody>
                    <a:bodyPr/>
                    <a:lstStyle/>
                    <a:p>
                      <a:r>
                        <a:rPr lang="en-US" dirty="0"/>
                        <a:t>Dot matrix</a:t>
                      </a:r>
                      <a:endParaRPr lang="en-GD" dirty="0"/>
                    </a:p>
                  </a:txBody>
                  <a:tcPr/>
                </a:tc>
                <a:tc>
                  <a:txBody>
                    <a:bodyPr/>
                    <a:lstStyle/>
                    <a:p>
                      <a:r>
                        <a:rPr lang="en-US" dirty="0"/>
                        <a:t>Impact</a:t>
                      </a:r>
                      <a:endParaRPr lang="en-GD" dirty="0"/>
                    </a:p>
                  </a:txBody>
                  <a:tcPr/>
                </a:tc>
                <a:tc>
                  <a:txBody>
                    <a:bodyPr/>
                    <a:lstStyle/>
                    <a:p>
                      <a:r>
                        <a:rPr lang="en-US" dirty="0"/>
                        <a:t>Character</a:t>
                      </a:r>
                      <a:endParaRPr lang="en-GD" dirty="0"/>
                    </a:p>
                  </a:txBody>
                  <a:tcPr/>
                </a:tc>
                <a:tc>
                  <a:txBody>
                    <a:bodyPr/>
                    <a:lstStyle/>
                    <a:p>
                      <a:r>
                        <a:rPr lang="en-US" dirty="0"/>
                        <a:t>1,066 cps/6 ppm </a:t>
                      </a:r>
                      <a:endParaRPr lang="en-GD" dirty="0"/>
                    </a:p>
                  </a:txBody>
                  <a:tcPr/>
                </a:tc>
                <a:tc>
                  <a:txBody>
                    <a:bodyPr/>
                    <a:lstStyle/>
                    <a:p>
                      <a:r>
                        <a:rPr lang="en-US" dirty="0"/>
                        <a:t>72–360 </a:t>
                      </a:r>
                      <a:endParaRPr lang="en-GD" dirty="0"/>
                    </a:p>
                  </a:txBody>
                  <a:tcPr/>
                </a:tc>
                <a:tc>
                  <a:txBody>
                    <a:bodyPr/>
                    <a:lstStyle/>
                    <a:p>
                      <a:r>
                        <a:rPr lang="en-US" dirty="0"/>
                        <a:t>2–128 KB</a:t>
                      </a:r>
                      <a:endParaRPr lang="en-GD" dirty="0"/>
                    </a:p>
                  </a:txBody>
                  <a:tcPr/>
                </a:tc>
                <a:extLst>
                  <a:ext uri="{0D108BD9-81ED-4DB2-BD59-A6C34878D82A}">
                    <a16:rowId xmlns:a16="http://schemas.microsoft.com/office/drawing/2014/main" val="3322331536"/>
                  </a:ext>
                </a:extLst>
              </a:tr>
              <a:tr h="370840">
                <a:tc>
                  <a:txBody>
                    <a:bodyPr/>
                    <a:lstStyle/>
                    <a:p>
                      <a:r>
                        <a:rPr lang="en-US" dirty="0"/>
                        <a:t>Chain</a:t>
                      </a:r>
                      <a:endParaRPr lang="en-GD" dirty="0"/>
                    </a:p>
                  </a:txBody>
                  <a:tcPr/>
                </a:tc>
                <a:tc>
                  <a:txBody>
                    <a:bodyPr/>
                    <a:lstStyle/>
                    <a:p>
                      <a:r>
                        <a:rPr lang="en-US" dirty="0"/>
                        <a:t>Impact</a:t>
                      </a:r>
                      <a:endParaRPr lang="en-GD" dirty="0"/>
                    </a:p>
                  </a:txBody>
                  <a:tcPr/>
                </a:tc>
                <a:tc>
                  <a:txBody>
                    <a:bodyPr/>
                    <a:lstStyle/>
                    <a:p>
                      <a:r>
                        <a:rPr lang="en-US" dirty="0"/>
                        <a:t>Line</a:t>
                      </a:r>
                      <a:endParaRPr lang="en-GD" dirty="0"/>
                    </a:p>
                  </a:txBody>
                  <a:tcPr/>
                </a:tc>
                <a:tc>
                  <a:txBody>
                    <a:bodyPr/>
                    <a:lstStyle/>
                    <a:p>
                      <a:r>
                        <a:rPr lang="en-US" dirty="0"/>
                        <a:t>20 ppm </a:t>
                      </a:r>
                      <a:endParaRPr lang="en-GD" dirty="0"/>
                    </a:p>
                  </a:txBody>
                  <a:tcPr/>
                </a:tc>
                <a:tc>
                  <a:txBody>
                    <a:bodyPr/>
                    <a:lstStyle/>
                    <a:p>
                      <a:r>
                        <a:rPr lang="en-US" dirty="0"/>
                        <a:t>600</a:t>
                      </a:r>
                      <a:endParaRPr lang="en-GD" dirty="0"/>
                    </a:p>
                  </a:txBody>
                  <a:tcPr/>
                </a:tc>
                <a:tc>
                  <a:txBody>
                    <a:bodyPr/>
                    <a:lstStyle/>
                    <a:p>
                      <a:r>
                        <a:rPr lang="en-US" dirty="0"/>
                        <a:t>16–256 KB</a:t>
                      </a:r>
                      <a:endParaRPr lang="en-GD" dirty="0"/>
                    </a:p>
                  </a:txBody>
                  <a:tcPr/>
                </a:tc>
                <a:extLst>
                  <a:ext uri="{0D108BD9-81ED-4DB2-BD59-A6C34878D82A}">
                    <a16:rowId xmlns:a16="http://schemas.microsoft.com/office/drawing/2014/main" val="4029874946"/>
                  </a:ext>
                </a:extLst>
              </a:tr>
              <a:tr h="370840">
                <a:tc>
                  <a:txBody>
                    <a:bodyPr/>
                    <a:lstStyle/>
                    <a:p>
                      <a:r>
                        <a:rPr lang="en-US" dirty="0"/>
                        <a:t>Inkjet </a:t>
                      </a:r>
                      <a:endParaRPr lang="en-GD"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Non-impact</a:t>
                      </a:r>
                      <a:endParaRPr lang="en-GD" dirty="0"/>
                    </a:p>
                    <a:p>
                      <a:endParaRPr lang="en-GD" dirty="0"/>
                    </a:p>
                  </a:txBody>
                  <a:tcPr/>
                </a:tc>
                <a:tc>
                  <a:txBody>
                    <a:bodyPr/>
                    <a:lstStyle/>
                    <a:p>
                      <a:r>
                        <a:rPr lang="en-US" dirty="0"/>
                        <a:t>Page</a:t>
                      </a:r>
                      <a:endParaRPr lang="en-GD" dirty="0"/>
                    </a:p>
                    <a:p>
                      <a:endParaRPr lang="en-GD" dirty="0"/>
                    </a:p>
                  </a:txBody>
                  <a:tcPr/>
                </a:tc>
                <a:tc>
                  <a:txBody>
                    <a:bodyPr/>
                    <a:lstStyle/>
                    <a:p>
                      <a:r>
                        <a:rPr lang="en-US" dirty="0"/>
                        <a:t>4–60 ppm </a:t>
                      </a:r>
                      <a:endParaRPr lang="en-GD" dirty="0"/>
                    </a:p>
                  </a:txBody>
                  <a:tcPr/>
                </a:tc>
                <a:tc>
                  <a:txBody>
                    <a:bodyPr/>
                    <a:lstStyle/>
                    <a:p>
                      <a:r>
                        <a:rPr lang="en-US" dirty="0"/>
                        <a:t>ppm 4,800 × 1,200</a:t>
                      </a:r>
                      <a:endParaRPr lang="en-GD" dirty="0"/>
                    </a:p>
                  </a:txBody>
                  <a:tcPr/>
                </a:tc>
                <a:tc>
                  <a:txBody>
                    <a:bodyPr/>
                    <a:lstStyle/>
                    <a:p>
                      <a:r>
                        <a:rPr lang="en-US" dirty="0"/>
                        <a:t>1,200 256 KB–512 MB</a:t>
                      </a:r>
                      <a:endParaRPr lang="en-GD" dirty="0"/>
                    </a:p>
                  </a:txBody>
                  <a:tcPr/>
                </a:tc>
                <a:extLst>
                  <a:ext uri="{0D108BD9-81ED-4DB2-BD59-A6C34878D82A}">
                    <a16:rowId xmlns:a16="http://schemas.microsoft.com/office/drawing/2014/main" val="3520923043"/>
                  </a:ext>
                </a:extLst>
              </a:tr>
              <a:tr h="370840">
                <a:tc>
                  <a:txBody>
                    <a:bodyPr/>
                    <a:lstStyle/>
                    <a:p>
                      <a:r>
                        <a:rPr lang="en-US" dirty="0"/>
                        <a:t>Laser</a:t>
                      </a:r>
                      <a:endParaRPr lang="en-GD" dirty="0"/>
                    </a:p>
                  </a:txBody>
                  <a:tcPr/>
                </a:tc>
                <a:tc>
                  <a:txBody>
                    <a:bodyPr/>
                    <a:lstStyle/>
                    <a:p>
                      <a:r>
                        <a:rPr lang="en-US" dirty="0"/>
                        <a:t>Non-impact</a:t>
                      </a:r>
                      <a:endParaRPr lang="en-GD" dirty="0"/>
                    </a:p>
                  </a:txBody>
                  <a:tcPr/>
                </a:tc>
                <a:tc>
                  <a:txBody>
                    <a:bodyPr/>
                    <a:lstStyle/>
                    <a:p>
                      <a:r>
                        <a:rPr lang="en-US" dirty="0"/>
                        <a:t>Page</a:t>
                      </a:r>
                      <a:endParaRPr lang="en-GD" dirty="0"/>
                    </a:p>
                  </a:txBody>
                  <a:tcPr/>
                </a:tc>
                <a:tc>
                  <a:txBody>
                    <a:bodyPr/>
                    <a:lstStyle/>
                    <a:p>
                      <a:r>
                        <a:rPr lang="en-US" dirty="0"/>
                        <a:t>10–200 ppm</a:t>
                      </a:r>
                      <a:endParaRPr lang="en-GD" dirty="0"/>
                    </a:p>
                  </a:txBody>
                  <a:tcPr/>
                </a:tc>
                <a:tc>
                  <a:txBody>
                    <a:bodyPr/>
                    <a:lstStyle/>
                    <a:p>
                      <a:r>
                        <a:rPr lang="en-US" dirty="0"/>
                        <a:t>2,400</a:t>
                      </a:r>
                      <a:endParaRPr lang="en-GD" dirty="0"/>
                    </a:p>
                  </a:txBody>
                  <a:tcPr/>
                </a:tc>
                <a:tc>
                  <a:txBody>
                    <a:bodyPr/>
                    <a:lstStyle/>
                    <a:p>
                      <a:r>
                        <a:rPr lang="en-US" dirty="0"/>
                        <a:t>16 MB–2 GB</a:t>
                      </a:r>
                      <a:endParaRPr lang="en-GD" dirty="0"/>
                    </a:p>
                  </a:txBody>
                  <a:tcPr/>
                </a:tc>
                <a:extLst>
                  <a:ext uri="{0D108BD9-81ED-4DB2-BD59-A6C34878D82A}">
                    <a16:rowId xmlns:a16="http://schemas.microsoft.com/office/drawing/2014/main" val="2049535129"/>
                  </a:ext>
                </a:extLst>
              </a:tr>
            </a:tbl>
          </a:graphicData>
        </a:graphic>
      </p:graphicFrame>
    </p:spTree>
    <p:extLst>
      <p:ext uri="{BB962C8B-B14F-4D97-AF65-F5344CB8AC3E}">
        <p14:creationId xmlns:p14="http://schemas.microsoft.com/office/powerpoint/2010/main" val="762604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dirty="0"/>
              <a:t>Plotters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11680"/>
            <a:ext cx="10656846" cy="4676590"/>
          </a:xfrm>
        </p:spPr>
        <p:txBody>
          <a:bodyPr>
            <a:noAutofit/>
          </a:bodyPr>
          <a:lstStyle/>
          <a:p>
            <a:pPr marL="0" indent="0">
              <a:buNone/>
            </a:pPr>
            <a:r>
              <a:rPr lang="en-US" sz="2000" dirty="0">
                <a:latin typeface="+mj-lt"/>
              </a:rPr>
              <a:t>Plotters </a:t>
            </a:r>
          </a:p>
          <a:p>
            <a:pPr marL="0" indent="0">
              <a:buNone/>
            </a:pPr>
            <a:endParaRPr lang="en-US" sz="2000" dirty="0">
              <a:latin typeface="+mj-lt"/>
            </a:endParaRPr>
          </a:p>
          <a:p>
            <a:pPr marL="0" indent="0">
              <a:buNone/>
            </a:pPr>
            <a:r>
              <a:rPr lang="en-US" sz="2000" dirty="0">
                <a:latin typeface="+mj-lt"/>
              </a:rPr>
              <a:t>A plotter is a large format hard copy output device that produces high-quality graphical output on different types of materials, commonly paper and vinyl. </a:t>
            </a:r>
          </a:p>
          <a:p>
            <a:pPr marL="0" indent="0">
              <a:buNone/>
            </a:pPr>
            <a:endParaRPr lang="en-US" sz="2000" dirty="0">
              <a:latin typeface="+mj-lt"/>
            </a:endParaRPr>
          </a:p>
          <a:p>
            <a:pPr marL="0" indent="0">
              <a:buNone/>
            </a:pPr>
            <a:r>
              <a:rPr lang="en-US" sz="2000" dirty="0">
                <a:latin typeface="+mj-lt"/>
              </a:rPr>
              <a:t>A plotter may be more suitable in some situations than a printer. </a:t>
            </a:r>
          </a:p>
          <a:p>
            <a:pPr marL="0" indent="0">
              <a:buNone/>
            </a:pPr>
            <a:endParaRPr lang="en-US" sz="2000" dirty="0">
              <a:latin typeface="+mj-lt"/>
            </a:endParaRPr>
          </a:p>
          <a:p>
            <a:pPr marL="0" indent="0">
              <a:buNone/>
            </a:pPr>
            <a:r>
              <a:rPr lang="en-US" sz="2000" dirty="0">
                <a:latin typeface="+mj-lt"/>
              </a:rPr>
              <a:t>As plotters can handle output media the size of a large outdoor billboard, they are invaluable to architects and designers to produce blueprints and architectural designs</a:t>
            </a:r>
            <a:endParaRPr lang="en-GD" sz="2000" dirty="0">
              <a:latin typeface="+mj-lt"/>
            </a:endParaRPr>
          </a:p>
          <a:p>
            <a:pPr marL="0" indent="0">
              <a:buNone/>
            </a:pPr>
            <a:endParaRPr lang="en-GD" sz="2000" b="1" dirty="0">
              <a:latin typeface="+mj-lt"/>
            </a:endParaRPr>
          </a:p>
        </p:txBody>
      </p:sp>
    </p:spTree>
    <p:extLst>
      <p:ext uri="{BB962C8B-B14F-4D97-AF65-F5344CB8AC3E}">
        <p14:creationId xmlns:p14="http://schemas.microsoft.com/office/powerpoint/2010/main" val="3766470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b="1" i="0" u="none" strike="noStrike" baseline="0" dirty="0"/>
              <a:t>Audio output devices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94625"/>
            <a:ext cx="10656846" cy="4214735"/>
          </a:xfrm>
        </p:spPr>
        <p:txBody>
          <a:bodyPr>
            <a:noAutofit/>
          </a:bodyPr>
          <a:lstStyle/>
          <a:p>
            <a:pPr marL="0" indent="0" algn="l">
              <a:buNone/>
            </a:pPr>
            <a:r>
              <a:rPr lang="en-US" sz="2000" b="1" i="0" u="none" strike="noStrike" baseline="0" dirty="0">
                <a:latin typeface="+mj-lt"/>
              </a:rPr>
              <a:t>Audio output devices</a:t>
            </a:r>
          </a:p>
          <a:p>
            <a:pPr marL="0" indent="0" algn="l">
              <a:buNone/>
            </a:pPr>
            <a:endParaRPr lang="en-US" sz="2000" b="1" i="0" u="none" strike="noStrike" baseline="0" dirty="0">
              <a:latin typeface="+mj-lt"/>
            </a:endParaRPr>
          </a:p>
          <a:p>
            <a:pPr marL="0" indent="0" algn="l">
              <a:buNone/>
            </a:pPr>
            <a:r>
              <a:rPr lang="en-US" sz="2000" b="0" i="0" u="none" strike="noStrike" baseline="0" dirty="0">
                <a:solidFill>
                  <a:srgbClr val="000000"/>
                </a:solidFill>
                <a:latin typeface="+mj-lt"/>
              </a:rPr>
              <a:t>Audio output devices include a range of peripherals that enable the user to play and hear sounds.</a:t>
            </a:r>
          </a:p>
          <a:p>
            <a:pPr marL="0" indent="0" algn="l">
              <a:buNone/>
            </a:pPr>
            <a:r>
              <a:rPr lang="en-US" sz="2000" b="0" i="0" u="none" strike="noStrike" baseline="0" dirty="0">
                <a:solidFill>
                  <a:srgbClr val="000000"/>
                </a:solidFill>
                <a:latin typeface="+mj-lt"/>
              </a:rPr>
              <a:t> </a:t>
            </a:r>
          </a:p>
          <a:p>
            <a:pPr algn="l"/>
            <a:r>
              <a:rPr lang="en-US" sz="2000" b="0" i="0" u="none" strike="noStrike" baseline="0" dirty="0">
                <a:solidFill>
                  <a:srgbClr val="000000"/>
                </a:solidFill>
                <a:latin typeface="+mj-lt"/>
              </a:rPr>
              <a:t>These include:</a:t>
            </a:r>
          </a:p>
          <a:p>
            <a:pPr lvl="1"/>
            <a:r>
              <a:rPr lang="en-US" sz="2000" dirty="0">
                <a:solidFill>
                  <a:srgbClr val="000000"/>
                </a:solidFill>
                <a:latin typeface="+mj-lt"/>
              </a:rPr>
              <a:t>S</a:t>
            </a:r>
            <a:r>
              <a:rPr lang="en-US" sz="2000" b="0" i="0" u="none" strike="noStrike" baseline="0" dirty="0">
                <a:solidFill>
                  <a:srgbClr val="000000"/>
                </a:solidFill>
                <a:latin typeface="+mj-lt"/>
              </a:rPr>
              <a:t>peakers</a:t>
            </a:r>
          </a:p>
          <a:p>
            <a:pPr lvl="1"/>
            <a:r>
              <a:rPr lang="en-US" sz="2000" b="0" i="0" u="none" strike="noStrike" baseline="0" dirty="0">
                <a:solidFill>
                  <a:srgbClr val="000000"/>
                </a:solidFill>
                <a:latin typeface="+mj-lt"/>
              </a:rPr>
              <a:t>Earphones</a:t>
            </a:r>
          </a:p>
          <a:p>
            <a:pPr lvl="1"/>
            <a:r>
              <a:rPr lang="en-US" sz="2000" b="0" i="0" u="none" strike="noStrike" baseline="0" dirty="0">
                <a:solidFill>
                  <a:srgbClr val="000000"/>
                </a:solidFill>
                <a:latin typeface="+mj-lt"/>
              </a:rPr>
              <a:t>Headphones</a:t>
            </a:r>
          </a:p>
          <a:p>
            <a:pPr lvl="1"/>
            <a:r>
              <a:rPr lang="en-US" sz="2000" dirty="0">
                <a:solidFill>
                  <a:srgbClr val="000000"/>
                </a:solidFill>
                <a:latin typeface="+mj-lt"/>
              </a:rPr>
              <a:t>H</a:t>
            </a:r>
            <a:r>
              <a:rPr lang="en-US" sz="2000" b="0" i="0" u="none" strike="noStrike" baseline="0" dirty="0">
                <a:solidFill>
                  <a:srgbClr val="000000"/>
                </a:solidFill>
                <a:latin typeface="+mj-lt"/>
              </a:rPr>
              <a:t>eadsets. </a:t>
            </a:r>
          </a:p>
          <a:p>
            <a:pPr algn="l"/>
            <a:endParaRPr lang="en-US" sz="2000" dirty="0">
              <a:solidFill>
                <a:srgbClr val="000000"/>
              </a:solidFill>
              <a:latin typeface="+mj-lt"/>
            </a:endParaRPr>
          </a:p>
        </p:txBody>
      </p:sp>
    </p:spTree>
    <p:extLst>
      <p:ext uri="{BB962C8B-B14F-4D97-AF65-F5344CB8AC3E}">
        <p14:creationId xmlns:p14="http://schemas.microsoft.com/office/powerpoint/2010/main" val="796521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br>
              <a:rPr lang="en-US" sz="3700" dirty="0"/>
            </a:br>
            <a:r>
              <a:rPr lang="en-US" sz="4000" b="1" i="0" u="none" strike="noStrike" baseline="0" dirty="0"/>
              <a:t>Audio output devices</a:t>
            </a:r>
            <a:r>
              <a:rPr lang="en-US" sz="3700" dirty="0"/>
              <a:t>:</a:t>
            </a:r>
            <a:endParaRPr lang="en-GD" sz="37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100108"/>
            <a:ext cx="10656846" cy="4676590"/>
          </a:xfrm>
        </p:spPr>
        <p:txBody>
          <a:bodyPr>
            <a:noAutofit/>
          </a:bodyPr>
          <a:lstStyle/>
          <a:p>
            <a:r>
              <a:rPr lang="en-US" sz="1800" i="0" u="none" strike="noStrike" baseline="0" dirty="0">
                <a:latin typeface="+mj-lt"/>
              </a:rPr>
              <a:t>The output from an audio output device is temporary and cannot be kept for later use, thus making the speaker a soft-copy output device. </a:t>
            </a:r>
          </a:p>
          <a:p>
            <a:r>
              <a:rPr lang="en-US" sz="1800" i="0" u="none" strike="noStrike" baseline="0" dirty="0">
                <a:latin typeface="+mj-lt"/>
              </a:rPr>
              <a:t>Audio output devices depend on a device interface called a sound card to work. These sound cards are either integrated with the motherboard or installed separate add-on card.</a:t>
            </a:r>
          </a:p>
          <a:p>
            <a:r>
              <a:rPr lang="en-US" sz="1800" i="0" u="none" strike="noStrike" baseline="0" dirty="0">
                <a:latin typeface="+mj-lt"/>
              </a:rPr>
              <a:t>Computer systems provide one or two different ports that allow users to plug in their speakers, earphones or headphones.</a:t>
            </a:r>
          </a:p>
          <a:p>
            <a:pPr marL="0" indent="0">
              <a:buNone/>
            </a:pPr>
            <a:endParaRPr lang="en-US" sz="1800" i="0" u="sng" strike="noStrike" baseline="0" dirty="0">
              <a:latin typeface="+mj-lt"/>
            </a:endParaRPr>
          </a:p>
          <a:p>
            <a:pPr marL="0" indent="0">
              <a:buNone/>
            </a:pPr>
            <a:r>
              <a:rPr lang="en-US" sz="1800" i="0" u="sng" strike="noStrike" baseline="0" dirty="0">
                <a:latin typeface="+mj-lt"/>
              </a:rPr>
              <a:t>Speakers are useful in situations where</a:t>
            </a:r>
            <a:r>
              <a:rPr lang="en-US" sz="1800" i="0" u="none" strike="noStrike" baseline="0" dirty="0">
                <a:latin typeface="+mj-lt"/>
              </a:rPr>
              <a:t>:</a:t>
            </a:r>
          </a:p>
          <a:p>
            <a:pPr marL="0" indent="0">
              <a:buNone/>
            </a:pPr>
            <a:endParaRPr lang="en-US" sz="1800" i="0" u="none" strike="noStrike" baseline="0" dirty="0">
              <a:latin typeface="+mj-lt"/>
            </a:endParaRPr>
          </a:p>
          <a:p>
            <a:r>
              <a:rPr lang="en-US" sz="1800" dirty="0">
                <a:latin typeface="+mj-lt"/>
              </a:rPr>
              <a:t>U</a:t>
            </a:r>
            <a:r>
              <a:rPr lang="en-US" sz="1800" i="0" u="none" strike="noStrike" baseline="0" dirty="0">
                <a:latin typeface="+mj-lt"/>
              </a:rPr>
              <a:t>ser has a disability and cannot depend on sight to receive information produced by a computer system</a:t>
            </a:r>
          </a:p>
          <a:p>
            <a:r>
              <a:rPr lang="en-US" sz="1800" i="0" u="none" strike="noStrike" baseline="0" dirty="0">
                <a:latin typeface="+mj-lt"/>
              </a:rPr>
              <a:t>verbal output is used to provide emergency notices in hazardous environments (for example, an evacuation notice in a school in the event of a fire</a:t>
            </a:r>
            <a:r>
              <a:rPr lang="en-US" sz="1800" dirty="0">
                <a:latin typeface="+mj-lt"/>
              </a:rPr>
              <a:t>).</a:t>
            </a:r>
            <a:endParaRPr lang="en-US" sz="1800" i="0" u="none" strike="noStrike" baseline="0" dirty="0">
              <a:latin typeface="+mj-lt"/>
            </a:endParaRPr>
          </a:p>
          <a:p>
            <a:r>
              <a:rPr lang="en-US" sz="1800" i="0" u="none" strike="noStrike" baseline="0" dirty="0">
                <a:latin typeface="+mj-lt"/>
              </a:rPr>
              <a:t>The sound output is essential to the application, such as computer gaming, Internet telephony and videoconferencing.</a:t>
            </a:r>
            <a:endParaRPr lang="en-GD" sz="1800" dirty="0">
              <a:latin typeface="+mj-lt"/>
            </a:endParaRPr>
          </a:p>
        </p:txBody>
      </p:sp>
    </p:spTree>
    <p:extLst>
      <p:ext uri="{BB962C8B-B14F-4D97-AF65-F5344CB8AC3E}">
        <p14:creationId xmlns:p14="http://schemas.microsoft.com/office/powerpoint/2010/main" val="1156921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904</TotalTime>
  <Words>1411</Words>
  <Application>Microsoft Office PowerPoint</Application>
  <PresentationFormat>Widescreen</PresentationFormat>
  <Paragraphs>219</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Output Devices</vt:lpstr>
      <vt:lpstr>Objectives:</vt:lpstr>
      <vt:lpstr>Output:</vt:lpstr>
      <vt:lpstr> Types of output:</vt:lpstr>
      <vt:lpstr>Classification of Output Devices:</vt:lpstr>
      <vt:lpstr> Visual display unit/monitor:</vt:lpstr>
      <vt:lpstr> Visual display unit/monitor:</vt:lpstr>
      <vt:lpstr> Visual display unit/monitor:</vt:lpstr>
      <vt:lpstr> Visual display unit/monitor:</vt:lpstr>
      <vt:lpstr> Visual display unit/monitor:</vt:lpstr>
      <vt:lpstr> Visual display unit/monitor:</vt:lpstr>
      <vt:lpstr> Visual display unit/monitor:</vt:lpstr>
      <vt:lpstr> Printers:</vt:lpstr>
      <vt:lpstr> Printers:</vt:lpstr>
      <vt:lpstr> Printers:</vt:lpstr>
      <vt:lpstr> Printers:</vt:lpstr>
      <vt:lpstr> Printers:</vt:lpstr>
      <vt:lpstr> Printers:</vt:lpstr>
      <vt:lpstr> Printers:</vt:lpstr>
      <vt:lpstr> Printers:</vt:lpstr>
      <vt:lpstr> Plotters:</vt:lpstr>
      <vt:lpstr> Audio output devices:</vt:lpstr>
      <vt:lpstr> Audio output devices: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Output Devices</dc:title>
  <dc:creator>camilly henry</dc:creator>
  <cp:lastModifiedBy>camilly henry</cp:lastModifiedBy>
  <cp:revision>3</cp:revision>
  <dcterms:created xsi:type="dcterms:W3CDTF">2022-01-05T02:22:05Z</dcterms:created>
  <dcterms:modified xsi:type="dcterms:W3CDTF">2022-01-06T15:09:56Z</dcterms:modified>
</cp:coreProperties>
</file>