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8" r:id="rId1"/>
  </p:sldMasterIdLst>
  <p:sldIdLst>
    <p:sldId id="256" r:id="rId2"/>
    <p:sldId id="257" r:id="rId3"/>
    <p:sldId id="280" r:id="rId4"/>
    <p:sldId id="281" r:id="rId5"/>
    <p:sldId id="258" r:id="rId6"/>
    <p:sldId id="292" r:id="rId7"/>
    <p:sldId id="259" r:id="rId8"/>
    <p:sldId id="285" r:id="rId9"/>
    <p:sldId id="260" r:id="rId10"/>
    <p:sldId id="261" r:id="rId11"/>
    <p:sldId id="263" r:id="rId12"/>
    <p:sldId id="262" r:id="rId13"/>
    <p:sldId id="264" r:id="rId14"/>
    <p:sldId id="287" r:id="rId15"/>
    <p:sldId id="265" r:id="rId16"/>
    <p:sldId id="288" r:id="rId17"/>
    <p:sldId id="266" r:id="rId18"/>
    <p:sldId id="289" r:id="rId19"/>
    <p:sldId id="267" r:id="rId20"/>
    <p:sldId id="268" r:id="rId21"/>
    <p:sldId id="270" r:id="rId22"/>
    <p:sldId id="290" r:id="rId23"/>
    <p:sldId id="291" r:id="rId24"/>
    <p:sldId id="269" r:id="rId25"/>
    <p:sldId id="271" r:id="rId26"/>
    <p:sldId id="272" r:id="rId27"/>
    <p:sldId id="286" r:id="rId28"/>
    <p:sldId id="273" r:id="rId29"/>
    <p:sldId id="274" r:id="rId30"/>
    <p:sldId id="275" r:id="rId31"/>
    <p:sldId id="278" r:id="rId32"/>
    <p:sldId id="279" r:id="rId33"/>
    <p:sldId id="277" r:id="rId34"/>
    <p:sldId id="284" r:id="rId35"/>
    <p:sldId id="282" r:id="rId36"/>
    <p:sldId id="283"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66" autoAdjust="0"/>
    <p:restoredTop sz="94660"/>
  </p:normalViewPr>
  <p:slideViewPr>
    <p:cSldViewPr snapToGrid="0">
      <p:cViewPr varScale="1">
        <p:scale>
          <a:sx n="71" d="100"/>
          <a:sy n="71" d="100"/>
        </p:scale>
        <p:origin x="49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1490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209061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224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2/15/2022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660857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1758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179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3463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081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B61BEF0D-F0BB-DE4B-95CE-6DB70DBA9567}" type="datetimeFigureOut">
              <a:rPr lang="en-US" smtClean="0"/>
              <a:pPr/>
              <a:t>2/15/2022</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14191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0342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05204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B61BEF0D-F0BB-DE4B-95CE-6DB70DBA9567}" type="datetimeFigureOut">
              <a:rPr lang="en-US" smtClean="0"/>
              <a:pPr/>
              <a:t>2/15/2022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5182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224277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53670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B61BEF0D-F0BB-DE4B-95CE-6DB70DBA9567}" type="datetimeFigureOut">
              <a:rPr lang="en-US" smtClean="0"/>
              <a:pPr/>
              <a:t>2/15/2022</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781150"/>
      </p:ext>
    </p:extLst>
  </p:cSld>
  <p:clrMap bg1="dk1" tx1="lt1" bg2="dk2" tx2="lt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7094" y="999688"/>
            <a:ext cx="8217151" cy="2753659"/>
          </a:xfrm>
        </p:spPr>
        <p:style>
          <a:lnRef idx="1">
            <a:schemeClr val="accent4"/>
          </a:lnRef>
          <a:fillRef idx="3">
            <a:schemeClr val="accent4"/>
          </a:fillRef>
          <a:effectRef idx="2">
            <a:schemeClr val="accent4"/>
          </a:effectRef>
          <a:fontRef idx="minor">
            <a:schemeClr val="lt1"/>
          </a:fontRef>
        </p:style>
        <p:txBody>
          <a:bodyPr>
            <a:noAutofit/>
          </a:bodyPr>
          <a:lstStyle/>
          <a:p>
            <a:pPr algn="r"/>
            <a:r>
              <a:rPr lang="en-GB" sz="8000" dirty="0" smtClean="0"/>
              <a:t>BUSINESS LETTERS</a:t>
            </a:r>
            <a:endParaRPr lang="en-US" sz="8000" dirty="0"/>
          </a:p>
        </p:txBody>
      </p:sp>
      <p:sp>
        <p:nvSpPr>
          <p:cNvPr id="3" name="Subtitle 2"/>
          <p:cNvSpPr>
            <a:spLocks noGrp="1"/>
          </p:cNvSpPr>
          <p:nvPr>
            <p:ph type="subTitle" idx="1"/>
          </p:nvPr>
        </p:nvSpPr>
        <p:spPr>
          <a:xfrm>
            <a:off x="3028576" y="5075813"/>
            <a:ext cx="6815669" cy="1320802"/>
          </a:xfrm>
        </p:spPr>
        <p:txBody>
          <a:bodyPr>
            <a:normAutofit lnSpcReduction="10000"/>
          </a:bodyPr>
          <a:lstStyle/>
          <a:p>
            <a:pPr algn="r"/>
            <a:r>
              <a:rPr lang="en-GB" sz="2800" b="1" u="sng" dirty="0" smtClean="0"/>
              <a:t>EDPM</a:t>
            </a:r>
          </a:p>
          <a:p>
            <a:endParaRPr lang="en-GB" dirty="0"/>
          </a:p>
          <a:p>
            <a:pPr algn="r"/>
            <a:r>
              <a:rPr lang="en-GB" dirty="0" smtClean="0"/>
              <a:t>TEACHER: J EMMONS</a:t>
            </a:r>
            <a:endParaRPr lang="en-US" dirty="0"/>
          </a:p>
        </p:txBody>
      </p:sp>
      <p:pic>
        <p:nvPicPr>
          <p:cNvPr id="4" name="Picture 2" descr="laptop rea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5589" y="1069912"/>
            <a:ext cx="1793238" cy="1985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3880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alpha val="82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5400" dirty="0" smtClean="0"/>
              <a:t>BUSINESS LETTERS</a:t>
            </a:r>
            <a:endParaRPr lang="en-US" sz="5400" dirty="0"/>
          </a:p>
        </p:txBody>
      </p:sp>
      <p:sp>
        <p:nvSpPr>
          <p:cNvPr id="3" name="Rectangle 2"/>
          <p:cNvSpPr/>
          <p:nvPr/>
        </p:nvSpPr>
        <p:spPr>
          <a:xfrm>
            <a:off x="1130145" y="2322107"/>
            <a:ext cx="9022384" cy="332193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15000"/>
              </a:lnSpc>
              <a:spcAft>
                <a:spcPts val="1000"/>
              </a:spcAft>
            </a:pPr>
            <a:r>
              <a:rPr lang="en-029" sz="2800" dirty="0">
                <a:latin typeface="Calibri" panose="020F0502020204030204" pitchFamily="34" charset="0"/>
                <a:ea typeface="Calibri" panose="020F0502020204030204" pitchFamily="34" charset="0"/>
                <a:cs typeface="Times New Roman" panose="02020603050405020304" pitchFamily="18" charset="0"/>
              </a:rPr>
              <a:t>A </a:t>
            </a:r>
            <a:r>
              <a:rPr lang="en-029"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letter </a:t>
            </a:r>
            <a:r>
              <a:rPr lang="en-029" sz="2800" dirty="0">
                <a:latin typeface="Calibri" panose="020F0502020204030204" pitchFamily="34" charset="0"/>
                <a:ea typeface="Calibri" panose="020F0502020204030204" pitchFamily="34" charset="0"/>
                <a:cs typeface="Times New Roman" panose="02020603050405020304" pitchFamily="18" charset="0"/>
              </a:rPr>
              <a:t>is a written internal or external formal channel of communication between organizations, between organizations and individuals, between individuals. </a:t>
            </a:r>
            <a:endParaRPr lang="en-029" sz="28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029"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Mailable standard </a:t>
            </a:r>
            <a:r>
              <a:rPr lang="en-029" sz="2800" dirty="0" smtClean="0">
                <a:latin typeface="Calibri" panose="020F0502020204030204" pitchFamily="34" charset="0"/>
                <a:ea typeface="Calibri" panose="020F0502020204030204" pitchFamily="34" charset="0"/>
                <a:cs typeface="Times New Roman" panose="02020603050405020304" pitchFamily="18" charset="0"/>
              </a:rPr>
              <a:t>– neat, free of error, accurate, quality paper. </a:t>
            </a:r>
          </a:p>
          <a:p>
            <a:pPr>
              <a:lnSpc>
                <a:spcPct val="115000"/>
              </a:lnSpc>
              <a:spcAft>
                <a:spcPts val="1000"/>
              </a:spcAft>
            </a:pPr>
            <a:r>
              <a:rPr lang="en-GB" sz="28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A4 – long letters            A5- short letters (1 page)</a:t>
            </a:r>
            <a:endPar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rotWithShape="1">
          <a:blip r:embed="rId2"/>
          <a:srcRect l="16306" t="3949" r="20360" b="12021"/>
          <a:stretch/>
        </p:blipFill>
        <p:spPr>
          <a:xfrm>
            <a:off x="9561124" y="158180"/>
            <a:ext cx="1182810" cy="1667435"/>
          </a:xfrm>
          <a:prstGeom prst="rect">
            <a:avLst/>
          </a:prstGeom>
        </p:spPr>
      </p:pic>
      <p:pic>
        <p:nvPicPr>
          <p:cNvPr id="6" name="Picture 5"/>
          <p:cNvPicPr>
            <a:picLocks noChangeAspect="1"/>
          </p:cNvPicPr>
          <p:nvPr/>
        </p:nvPicPr>
        <p:blipFill rotWithShape="1">
          <a:blip r:embed="rId2"/>
          <a:srcRect l="16306" t="3949" r="20360" b="12021"/>
          <a:stretch/>
        </p:blipFill>
        <p:spPr>
          <a:xfrm>
            <a:off x="1365686" y="98695"/>
            <a:ext cx="1182810" cy="1667435"/>
          </a:xfrm>
          <a:prstGeom prst="rect">
            <a:avLst/>
          </a:prstGeom>
        </p:spPr>
      </p:pic>
    </p:spTree>
    <p:extLst>
      <p:ext uri="{BB962C8B-B14F-4D97-AF65-F5344CB8AC3E}">
        <p14:creationId xmlns:p14="http://schemas.microsoft.com/office/powerpoint/2010/main" val="35632689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294" y="1294353"/>
            <a:ext cx="10571998" cy="970450"/>
          </a:xfrm>
        </p:spPr>
        <p:txBody>
          <a:bodyPr>
            <a:normAutofit fontScale="90000"/>
          </a:bodyPr>
          <a:lstStyle/>
          <a:p>
            <a:pPr algn="ctr"/>
            <a:r>
              <a:rPr lang="en-GB" sz="4900" dirty="0" smtClean="0"/>
              <a:t>BUSINESS LETTERS</a:t>
            </a:r>
            <a:br>
              <a:rPr lang="en-GB" sz="4900" dirty="0" smtClean="0"/>
            </a:br>
            <a:r>
              <a:rPr lang="en-029" b="1" dirty="0" smtClean="0"/>
              <a:t>Setting margins for letter</a:t>
            </a:r>
            <a:r>
              <a:rPr lang="en-US" b="1" dirty="0"/>
              <a:t/>
            </a:r>
            <a:br>
              <a:rPr lang="en-US" b="1" dirty="0"/>
            </a:br>
            <a:endParaRPr lang="en-US" dirty="0"/>
          </a:p>
        </p:txBody>
      </p:sp>
      <p:sp>
        <p:nvSpPr>
          <p:cNvPr id="4" name="Rectangle 3"/>
          <p:cNvSpPr/>
          <p:nvPr/>
        </p:nvSpPr>
        <p:spPr>
          <a:xfrm>
            <a:off x="1042705" y="2542491"/>
            <a:ext cx="10106587" cy="35394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ctr"/>
            <a:r>
              <a:rPr lang="en-029" sz="2800" b="1" dirty="0"/>
              <a:t>A4 paper</a:t>
            </a:r>
            <a:endParaRPr lang="en-US" sz="2800" dirty="0"/>
          </a:p>
          <a:p>
            <a:r>
              <a:rPr lang="en-029" sz="2800" dirty="0"/>
              <a:t> </a:t>
            </a:r>
            <a:endParaRPr lang="en-US" sz="2400" dirty="0"/>
          </a:p>
          <a:p>
            <a:pPr lvl="0"/>
            <a:r>
              <a:rPr lang="en-029" sz="2400" dirty="0"/>
              <a:t>Top margin - 1" start to type </a:t>
            </a:r>
            <a:r>
              <a:rPr lang="en-029" sz="2400" dirty="0" smtClean="0"/>
              <a:t>address/letterhead </a:t>
            </a:r>
            <a:r>
              <a:rPr lang="en-029" sz="2400" dirty="0"/>
              <a:t>or 2" start to type reference to leave space for letter head.</a:t>
            </a:r>
            <a:endParaRPr lang="en-US" sz="2400" dirty="0"/>
          </a:p>
          <a:p>
            <a:r>
              <a:rPr lang="en-029" sz="2400" dirty="0"/>
              <a:t> </a:t>
            </a:r>
            <a:endParaRPr lang="en-US" sz="2400" dirty="0"/>
          </a:p>
          <a:p>
            <a:pPr lvl="0"/>
            <a:r>
              <a:rPr lang="en-029" sz="2400" dirty="0"/>
              <a:t>Side </a:t>
            </a:r>
            <a:r>
              <a:rPr lang="en-029" sz="2400" dirty="0" smtClean="0"/>
              <a:t>– 1 to 1.5</a:t>
            </a:r>
            <a:r>
              <a:rPr lang="en-029" sz="2400" dirty="0"/>
              <a:t>" left and 1" right </a:t>
            </a:r>
            <a:r>
              <a:rPr lang="en-029" sz="2400" dirty="0" smtClean="0"/>
              <a:t>in </a:t>
            </a:r>
            <a:r>
              <a:rPr lang="en-029" sz="2400" dirty="0"/>
              <a:t>line with letterhead or reference on letterhead.</a:t>
            </a:r>
            <a:endParaRPr lang="en-US" sz="2400" dirty="0"/>
          </a:p>
          <a:p>
            <a:r>
              <a:rPr lang="en-029" sz="2400" dirty="0"/>
              <a:t> </a:t>
            </a:r>
            <a:endParaRPr lang="en-US" sz="2400" dirty="0"/>
          </a:p>
          <a:p>
            <a:pPr lvl="0"/>
            <a:r>
              <a:rPr lang="en-029" sz="2400" dirty="0"/>
              <a:t>Bottom - at least 1"</a:t>
            </a:r>
            <a:endParaRPr lang="en-US" sz="2400" dirty="0"/>
          </a:p>
        </p:txBody>
      </p:sp>
    </p:spTree>
    <p:extLst>
      <p:ext uri="{BB962C8B-B14F-4D97-AF65-F5344CB8AC3E}">
        <p14:creationId xmlns:p14="http://schemas.microsoft.com/office/powerpoint/2010/main" val="36287079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988" y="1244938"/>
            <a:ext cx="10571998" cy="970450"/>
          </a:xfrm>
        </p:spPr>
        <p:txBody>
          <a:bodyPr>
            <a:normAutofit fontScale="90000"/>
          </a:bodyPr>
          <a:lstStyle/>
          <a:p>
            <a:pPr algn="ctr"/>
            <a:r>
              <a:rPr lang="en-GB" dirty="0" smtClean="0"/>
              <a:t>BUSINESS LETTERS</a:t>
            </a:r>
            <a:br>
              <a:rPr lang="en-GB" dirty="0" smtClean="0"/>
            </a:br>
            <a:r>
              <a:rPr lang="en-029" b="1" dirty="0" smtClean="0"/>
              <a:t>Setting margins for letter</a:t>
            </a:r>
            <a:r>
              <a:rPr lang="en-US" b="1" dirty="0"/>
              <a:t/>
            </a:r>
            <a:br>
              <a:rPr lang="en-US" b="1" dirty="0"/>
            </a:br>
            <a:endParaRPr lang="en-US" dirty="0"/>
          </a:p>
        </p:txBody>
      </p:sp>
      <p:pic>
        <p:nvPicPr>
          <p:cNvPr id="1026" name="Picture 2" descr="laptop rea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875" y="737446"/>
            <a:ext cx="1793238" cy="198543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18163" y="3013138"/>
            <a:ext cx="10757647" cy="280076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ctr"/>
            <a:r>
              <a:rPr lang="en-029" sz="2800" b="1" dirty="0"/>
              <a:t>A5 paper</a:t>
            </a:r>
            <a:endParaRPr lang="en-US" sz="2800" dirty="0"/>
          </a:p>
          <a:p>
            <a:r>
              <a:rPr lang="en-029" sz="2800" dirty="0" smtClean="0"/>
              <a:t> </a:t>
            </a:r>
            <a:endParaRPr lang="en-US" sz="2400" dirty="0" smtClean="0"/>
          </a:p>
          <a:p>
            <a:pPr lvl="0"/>
            <a:r>
              <a:rPr lang="en-029" sz="2400" dirty="0" smtClean="0"/>
              <a:t>Top </a:t>
            </a:r>
            <a:r>
              <a:rPr lang="en-029" sz="2400" dirty="0"/>
              <a:t>- 0.5" or 1" </a:t>
            </a:r>
            <a:r>
              <a:rPr lang="en-029" sz="2400" dirty="0" smtClean="0"/>
              <a:t>start (1.5" - space for letterhead)</a:t>
            </a:r>
            <a:endParaRPr lang="en-US" sz="2400" dirty="0" smtClean="0"/>
          </a:p>
          <a:p>
            <a:r>
              <a:rPr lang="en-029" sz="2400" dirty="0" smtClean="0"/>
              <a:t> </a:t>
            </a:r>
            <a:endParaRPr lang="en-US" sz="2400" dirty="0" smtClean="0"/>
          </a:p>
          <a:p>
            <a:pPr lvl="0"/>
            <a:r>
              <a:rPr lang="en-029" sz="2400" dirty="0" smtClean="0"/>
              <a:t>Side – 1 or 0.75" </a:t>
            </a:r>
            <a:r>
              <a:rPr lang="en-029" sz="2400" dirty="0"/>
              <a:t>left </a:t>
            </a:r>
            <a:r>
              <a:rPr lang="en-029" sz="2400" dirty="0" smtClean="0"/>
              <a:t>and 1 or 0.5</a:t>
            </a:r>
            <a:r>
              <a:rPr lang="en-029" sz="2400" dirty="0"/>
              <a:t>" </a:t>
            </a:r>
            <a:r>
              <a:rPr lang="en-029" sz="2400" dirty="0" smtClean="0"/>
              <a:t>right</a:t>
            </a:r>
            <a:endParaRPr lang="en-029" sz="2400" dirty="0"/>
          </a:p>
          <a:p>
            <a:pPr lvl="0"/>
            <a:r>
              <a:rPr lang="en-029" sz="2400" dirty="0"/>
              <a:t> </a:t>
            </a:r>
            <a:endParaRPr lang="en-US" sz="2400" dirty="0"/>
          </a:p>
          <a:p>
            <a:pPr lvl="0"/>
            <a:r>
              <a:rPr lang="en-029" sz="2400" dirty="0"/>
              <a:t>Bottom - at least 1"</a:t>
            </a:r>
            <a:endParaRPr lang="en-US" sz="2400" dirty="0"/>
          </a:p>
        </p:txBody>
      </p:sp>
    </p:spTree>
    <p:extLst>
      <p:ext uri="{BB962C8B-B14F-4D97-AF65-F5344CB8AC3E}">
        <p14:creationId xmlns:p14="http://schemas.microsoft.com/office/powerpoint/2010/main" val="1785340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7"/>
            <a:ext cx="10571998" cy="1421953"/>
          </a:xfrm>
        </p:spPr>
        <p:txBody>
          <a:bodyPr>
            <a:noAutofit/>
          </a:bodyPr>
          <a:lstStyle/>
          <a:p>
            <a:pPr algn="ctr"/>
            <a:r>
              <a:rPr lang="en-GB" sz="4400" dirty="0" smtClean="0"/>
              <a:t>BUSINESS LETTERS</a:t>
            </a:r>
            <a:br>
              <a:rPr lang="en-GB" sz="4400" dirty="0" smtClean="0"/>
            </a:br>
            <a:r>
              <a:rPr lang="en-029" sz="4400" b="1" dirty="0"/>
              <a:t>Parts of a </a:t>
            </a:r>
            <a:r>
              <a:rPr lang="en-029" sz="4400" b="1" dirty="0" smtClean="0"/>
              <a:t>letter</a:t>
            </a:r>
            <a:endParaRPr lang="en-US" sz="4400" dirty="0"/>
          </a:p>
        </p:txBody>
      </p:sp>
      <p:sp>
        <p:nvSpPr>
          <p:cNvPr id="4" name="Rectangle 3"/>
          <p:cNvSpPr/>
          <p:nvPr/>
        </p:nvSpPr>
        <p:spPr>
          <a:xfrm>
            <a:off x="1114096" y="2570280"/>
            <a:ext cx="10114198" cy="156555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15000"/>
              </a:lnSpc>
              <a:spcAft>
                <a:spcPts val="1000"/>
              </a:spcAft>
            </a:pPr>
            <a:r>
              <a:rPr lang="en-029" sz="2400" dirty="0">
                <a:latin typeface="Calibri" panose="020F0502020204030204" pitchFamily="34" charset="0"/>
                <a:ea typeface="Calibri" panose="020F0502020204030204" pitchFamily="34" charset="0"/>
                <a:cs typeface="Times New Roman" panose="02020603050405020304" pitchFamily="18" charset="0"/>
              </a:rPr>
              <a:t>A business letter consists of the following parts in the order in which they appear:</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029"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Letterhead</a:t>
            </a:r>
            <a:r>
              <a:rPr lang="en-029" sz="2400" dirty="0">
                <a:latin typeface="Calibri" panose="020F0502020204030204" pitchFamily="34" charset="0"/>
                <a:ea typeface="Calibri" panose="020F0502020204030204" pitchFamily="34" charset="0"/>
                <a:cs typeface="Times New Roman" panose="02020603050405020304" pitchFamily="18" charset="0"/>
              </a:rPr>
              <a:t> (Sender’s name and return address</a:t>
            </a:r>
            <a:r>
              <a:rPr lang="en-029" sz="2400" dirty="0" smtClean="0">
                <a:latin typeface="Calibri" panose="020F0502020204030204" pitchFamily="34" charset="0"/>
                <a:ea typeface="Calibri" panose="020F0502020204030204" pitchFamily="34" charset="0"/>
                <a:cs typeface="Times New Roman" panose="02020603050405020304" pitchFamily="18" charset="0"/>
              </a:rPr>
              <a:t>) 1.5 to 2’’ (H)</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p:cNvPicPr>
            <a:picLocks noChangeAspect="1"/>
          </p:cNvPicPr>
          <p:nvPr/>
        </p:nvPicPr>
        <p:blipFill rotWithShape="1">
          <a:blip r:embed="rId2"/>
          <a:srcRect l="8119" t="6576" r="12095" b="68688"/>
          <a:stretch/>
        </p:blipFill>
        <p:spPr>
          <a:xfrm>
            <a:off x="1114096" y="4281397"/>
            <a:ext cx="7819697" cy="2246577"/>
          </a:xfrm>
          <a:prstGeom prst="rect">
            <a:avLst/>
          </a:prstGeom>
        </p:spPr>
      </p:pic>
      <p:sp>
        <p:nvSpPr>
          <p:cNvPr id="7" name="Rectangle 6"/>
          <p:cNvSpPr/>
          <p:nvPr/>
        </p:nvSpPr>
        <p:spPr>
          <a:xfrm>
            <a:off x="9178950" y="4219650"/>
            <a:ext cx="2049344" cy="2308324"/>
          </a:xfrm>
          <a:prstGeom prst="rect">
            <a:avLst/>
          </a:prstGeom>
        </p:spPr>
        <p:style>
          <a:lnRef idx="2">
            <a:schemeClr val="accent3"/>
          </a:lnRef>
          <a:fillRef idx="1">
            <a:schemeClr val="lt1"/>
          </a:fillRef>
          <a:effectRef idx="0">
            <a:schemeClr val="accent3"/>
          </a:effectRef>
          <a:fontRef idx="minor">
            <a:schemeClr val="dk1"/>
          </a:fontRef>
        </p:style>
        <p:txBody>
          <a:bodyPr wrap="none">
            <a:spAutoFit/>
          </a:bodyPr>
          <a:lstStyle/>
          <a:p>
            <a:r>
              <a:rPr lang="en-029"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Also Include: </a:t>
            </a:r>
          </a:p>
          <a:p>
            <a:pPr marL="285750" indent="-285750">
              <a:buFont typeface="Arial" panose="020B0604020202020204" pitchFamily="34" charset="0"/>
              <a:buChar char="•"/>
            </a:pPr>
            <a:r>
              <a:rPr lang="en-029" dirty="0" smtClean="0">
                <a:latin typeface="Calibri" panose="020F0502020204030204" pitchFamily="34" charset="0"/>
                <a:ea typeface="Calibri" panose="020F0502020204030204" pitchFamily="34" charset="0"/>
                <a:cs typeface="Times New Roman" panose="02020603050405020304" pitchFamily="18" charset="0"/>
              </a:rPr>
              <a:t>Company name</a:t>
            </a:r>
          </a:p>
          <a:p>
            <a:pPr marL="285750" indent="-285750">
              <a:buFont typeface="Arial" panose="020B0604020202020204" pitchFamily="34" charset="0"/>
              <a:buChar char="•"/>
            </a:pPr>
            <a:r>
              <a:rPr lang="en-029" dirty="0" smtClean="0">
                <a:latin typeface="Calibri" panose="020F0502020204030204" pitchFamily="34" charset="0"/>
                <a:cs typeface="Times New Roman" panose="02020603050405020304" pitchFamily="18" charset="0"/>
              </a:rPr>
              <a:t>Logo</a:t>
            </a:r>
          </a:p>
          <a:p>
            <a:pPr marL="285750" indent="-285750">
              <a:buFont typeface="Arial" panose="020B0604020202020204" pitchFamily="34" charset="0"/>
              <a:buChar char="•"/>
            </a:pPr>
            <a:r>
              <a:rPr lang="en-029" dirty="0" smtClean="0">
                <a:latin typeface="Calibri" panose="020F0502020204030204" pitchFamily="34" charset="0"/>
                <a:cs typeface="Times New Roman" panose="02020603050405020304" pitchFamily="18" charset="0"/>
              </a:rPr>
              <a:t>Telephone</a:t>
            </a:r>
          </a:p>
          <a:p>
            <a:pPr marL="285750" indent="-285750">
              <a:buFont typeface="Arial" panose="020B0604020202020204" pitchFamily="34" charset="0"/>
              <a:buChar char="•"/>
            </a:pPr>
            <a:r>
              <a:rPr lang="en-029" dirty="0" smtClean="0">
                <a:latin typeface="Calibri" panose="020F0502020204030204" pitchFamily="34" charset="0"/>
                <a:cs typeface="Times New Roman" panose="02020603050405020304" pitchFamily="18" charset="0"/>
              </a:rPr>
              <a:t>Email address</a:t>
            </a:r>
          </a:p>
          <a:p>
            <a:pPr marL="285750" indent="-285750">
              <a:buFont typeface="Arial" panose="020B0604020202020204" pitchFamily="34" charset="0"/>
              <a:buChar char="•"/>
            </a:pPr>
            <a:r>
              <a:rPr lang="en-029" dirty="0" smtClean="0">
                <a:latin typeface="Calibri" panose="020F0502020204030204" pitchFamily="34" charset="0"/>
                <a:cs typeface="Times New Roman" panose="02020603050405020304" pitchFamily="18" charset="0"/>
              </a:rPr>
              <a:t>Fax number </a:t>
            </a:r>
          </a:p>
          <a:p>
            <a:pPr marL="285750" indent="-285750">
              <a:buFont typeface="Arial" panose="020B0604020202020204" pitchFamily="34" charset="0"/>
              <a:buChar char="•"/>
            </a:pPr>
            <a:r>
              <a:rPr lang="en-029" dirty="0" smtClean="0">
                <a:latin typeface="Calibri" panose="020F0502020204030204" pitchFamily="34" charset="0"/>
                <a:cs typeface="Times New Roman" panose="02020603050405020304" pitchFamily="18" charset="0"/>
              </a:rPr>
              <a:t>Website </a:t>
            </a:r>
          </a:p>
          <a:p>
            <a:pPr marL="285750" indent="-285750">
              <a:buFont typeface="Arial" panose="020B0604020202020204" pitchFamily="34" charset="0"/>
              <a:buChar char="•"/>
            </a:pPr>
            <a:r>
              <a:rPr lang="en-029" dirty="0" smtClean="0">
                <a:latin typeface="Calibri" panose="020F0502020204030204" pitchFamily="34" charset="0"/>
                <a:cs typeface="Times New Roman" panose="02020603050405020304" pitchFamily="18" charset="0"/>
              </a:rPr>
              <a:t>Directors names </a:t>
            </a:r>
            <a:endParaRPr lang="en-US" dirty="0"/>
          </a:p>
        </p:txBody>
      </p:sp>
      <p:sp>
        <p:nvSpPr>
          <p:cNvPr id="10" name="Rectangle 9"/>
          <p:cNvSpPr/>
          <p:nvPr/>
        </p:nvSpPr>
        <p:spPr>
          <a:xfrm>
            <a:off x="8186949" y="2117135"/>
            <a:ext cx="3041345"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a:spAutoFit/>
          </a:bodyPr>
          <a:lstStyle/>
          <a:p>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or 2 clear line spaces (DS/TS)</a:t>
            </a:r>
            <a:endParaRPr lang="en-US" i="1" dirty="0">
              <a:solidFill>
                <a:srgbClr val="FF0000"/>
              </a:solidFill>
            </a:endParaRPr>
          </a:p>
        </p:txBody>
      </p:sp>
    </p:spTree>
    <p:extLst>
      <p:ext uri="{BB962C8B-B14F-4D97-AF65-F5344CB8AC3E}">
        <p14:creationId xmlns:p14="http://schemas.microsoft.com/office/powerpoint/2010/main" val="26395519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2" y="759713"/>
            <a:ext cx="10571998" cy="970450"/>
          </a:xfrm>
        </p:spPr>
        <p:txBody>
          <a:bodyPr>
            <a:noAutofit/>
          </a:bodyPr>
          <a:lstStyle/>
          <a:p>
            <a:pPr algn="ctr"/>
            <a:r>
              <a:rPr lang="en-GB" dirty="0" smtClean="0"/>
              <a:t>BUSINESS LETTERS</a:t>
            </a:r>
            <a:br>
              <a:rPr lang="en-GB" dirty="0" smtClean="0"/>
            </a:br>
            <a:r>
              <a:rPr lang="en-029" b="1" dirty="0"/>
              <a:t>Parts of a </a:t>
            </a:r>
            <a:r>
              <a:rPr lang="en-029" b="1" dirty="0" smtClean="0"/>
              <a:t>letter</a:t>
            </a:r>
            <a:endParaRPr lang="en-US" dirty="0"/>
          </a:p>
        </p:txBody>
      </p:sp>
      <p:pic>
        <p:nvPicPr>
          <p:cNvPr id="1026" name="Picture 2" descr="laptop rea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7095" y="181835"/>
            <a:ext cx="1586454" cy="175648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09322" y="2722880"/>
            <a:ext cx="10289538" cy="356097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R="0" lvl="0">
              <a:lnSpc>
                <a:spcPct val="115000"/>
              </a:lnSpc>
              <a:spcBef>
                <a:spcPts val="0"/>
              </a:spcBef>
              <a:spcAft>
                <a:spcPts val="0"/>
              </a:spcAft>
            </a:pPr>
            <a:r>
              <a:rPr lang="en-029"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Letterhead</a:t>
            </a:r>
            <a:r>
              <a:rPr lang="en-029" sz="2400" dirty="0" smtClean="0">
                <a:latin typeface="Calibri" panose="020F0502020204030204" pitchFamily="34" charset="0"/>
                <a:ea typeface="Calibri" panose="020F0502020204030204" pitchFamily="34" charset="0"/>
                <a:cs typeface="Times New Roman" panose="02020603050405020304" pitchFamily="18" charset="0"/>
              </a:rPr>
              <a:t> </a:t>
            </a:r>
            <a:r>
              <a:rPr lang="en-029" sz="2400" dirty="0">
                <a:latin typeface="Calibri" panose="020F0502020204030204" pitchFamily="34" charset="0"/>
                <a:ea typeface="Calibri" panose="020F0502020204030204" pitchFamily="34" charset="0"/>
                <a:cs typeface="Times New Roman" panose="02020603050405020304" pitchFamily="18" charset="0"/>
              </a:rPr>
              <a:t>(Sender’s name and return address</a:t>
            </a:r>
            <a:r>
              <a:rPr lang="en-029" sz="2400" dirty="0" smtClean="0">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15000"/>
              </a:lnSpc>
              <a:spcBef>
                <a:spcPts val="0"/>
              </a:spcBef>
              <a:spcAft>
                <a:spcPts val="0"/>
              </a:spcAft>
              <a:buFont typeface="Arial" panose="020B0604020202020204" pitchFamily="34" charset="0"/>
              <a:buChar char="•"/>
            </a:pPr>
            <a:r>
              <a:rPr lang="en-029" sz="2400" dirty="0" smtClean="0">
                <a:latin typeface="Calibri" panose="020F0502020204030204" pitchFamily="34" charset="0"/>
                <a:ea typeface="Calibri" panose="020F0502020204030204" pitchFamily="34" charset="0"/>
                <a:cs typeface="Times New Roman" panose="02020603050405020304" pitchFamily="18" charset="0"/>
              </a:rPr>
              <a:t>Name of person/company – font size 14 (Font can be adjusted)</a:t>
            </a:r>
          </a:p>
          <a:p>
            <a:pPr marL="342900" marR="0" lvl="0" indent="-342900">
              <a:lnSpc>
                <a:spcPct val="115000"/>
              </a:lnSpc>
              <a:spcBef>
                <a:spcPts val="0"/>
              </a:spcBef>
              <a:spcAft>
                <a:spcPts val="0"/>
              </a:spcAft>
              <a:buFont typeface="Arial" panose="020B0604020202020204" pitchFamily="34" charset="0"/>
              <a:buChar char="•"/>
            </a:pPr>
            <a:r>
              <a:rPr lang="en-029" sz="2400" dirty="0" smtClean="0">
                <a:latin typeface="Calibri" panose="020F0502020204030204" pitchFamily="34" charset="0"/>
                <a:ea typeface="Calibri" panose="020F0502020204030204" pitchFamily="34" charset="0"/>
                <a:cs typeface="Times New Roman" panose="02020603050405020304" pitchFamily="18" charset="0"/>
              </a:rPr>
              <a:t>Address – font size 12</a:t>
            </a:r>
          </a:p>
          <a:p>
            <a:pPr marL="342900" marR="0" lvl="0" indent="-342900">
              <a:lnSpc>
                <a:spcPct val="115000"/>
              </a:lnSpc>
              <a:spcBef>
                <a:spcPts val="0"/>
              </a:spcBef>
              <a:spcAft>
                <a:spcPts val="0"/>
              </a:spcAft>
              <a:buFont typeface="Arial" panose="020B0604020202020204" pitchFamily="34" charset="0"/>
              <a:buChar char="•"/>
            </a:pPr>
            <a:r>
              <a:rPr lang="en-029" sz="2400" dirty="0" smtClean="0">
                <a:latin typeface="Calibri" panose="020F0502020204030204" pitchFamily="34" charset="0"/>
                <a:ea typeface="Calibri" panose="020F0502020204030204" pitchFamily="34" charset="0"/>
                <a:cs typeface="Times New Roman" panose="02020603050405020304" pitchFamily="18" charset="0"/>
              </a:rPr>
              <a:t>Contact details – font size 10</a:t>
            </a:r>
          </a:p>
          <a:p>
            <a:pPr marL="342900" marR="0" lvl="0" indent="-342900">
              <a:lnSpc>
                <a:spcPct val="115000"/>
              </a:lnSpc>
              <a:spcBef>
                <a:spcPts val="0"/>
              </a:spcBef>
              <a:spcAft>
                <a:spcPts val="0"/>
              </a:spcAft>
              <a:buFont typeface="Arial" panose="020B0604020202020204" pitchFamily="34" charset="0"/>
              <a:buChar char="•"/>
            </a:pPr>
            <a:r>
              <a:rPr lang="en-029" sz="2400" dirty="0" smtClean="0">
                <a:latin typeface="Calibri" panose="020F0502020204030204" pitchFamily="34" charset="0"/>
                <a:ea typeface="Calibri" panose="020F0502020204030204" pitchFamily="34" charset="0"/>
                <a:cs typeface="Times New Roman" panose="02020603050405020304" pitchFamily="18" charset="0"/>
              </a:rPr>
              <a:t>Insert logo (text wrap to move easily) – same height as text and flush with the margin</a:t>
            </a:r>
          </a:p>
          <a:p>
            <a:pPr marL="342900" marR="0" lvl="0" indent="-342900">
              <a:lnSpc>
                <a:spcPct val="115000"/>
              </a:lnSpc>
              <a:spcBef>
                <a:spcPts val="0"/>
              </a:spcBef>
              <a:spcAft>
                <a:spcPts val="0"/>
              </a:spcAft>
              <a:buFont typeface="Arial" panose="020B0604020202020204" pitchFamily="34" charset="0"/>
              <a:buChar char="•"/>
            </a:pPr>
            <a:r>
              <a:rPr lang="en-029" sz="2400" dirty="0" smtClean="0">
                <a:latin typeface="Calibri" panose="020F0502020204030204" pitchFamily="34" charset="0"/>
                <a:ea typeface="Calibri" panose="020F0502020204030204" pitchFamily="34" charset="0"/>
                <a:cs typeface="Times New Roman" panose="02020603050405020304" pitchFamily="18" charset="0"/>
              </a:rPr>
              <a:t>May be centered </a:t>
            </a:r>
          </a:p>
          <a:p>
            <a:pPr marL="342900" marR="0" lvl="0" indent="-342900">
              <a:lnSpc>
                <a:spcPct val="115000"/>
              </a:lnSpc>
              <a:spcBef>
                <a:spcPts val="0"/>
              </a:spcBef>
              <a:spcAft>
                <a:spcPts val="0"/>
              </a:spcAft>
              <a:buFont typeface="Arial" panose="020B0604020202020204" pitchFamily="34" charset="0"/>
              <a:buChar char="•"/>
            </a:pPr>
            <a:r>
              <a:rPr lang="en-029" sz="2400" dirty="0" smtClean="0">
                <a:latin typeface="Calibri" panose="020F0502020204030204" pitchFamily="34" charset="0"/>
                <a:ea typeface="Calibri" panose="020F0502020204030204" pitchFamily="34" charset="0"/>
                <a:cs typeface="Times New Roman" panose="02020603050405020304" pitchFamily="18" charset="0"/>
              </a:rPr>
              <a:t>May insert a line </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8958677" y="2126223"/>
            <a:ext cx="2173224" cy="410882"/>
          </a:xfrm>
          <a:prstGeom prst="rect">
            <a:avLst/>
          </a:prstGeom>
          <a:ln>
            <a:noFill/>
          </a:ln>
        </p:spPr>
        <p:style>
          <a:lnRef idx="2">
            <a:schemeClr val="dk1"/>
          </a:lnRef>
          <a:fillRef idx="1">
            <a:schemeClr val="lt1"/>
          </a:fillRef>
          <a:effectRef idx="0">
            <a:schemeClr val="dk1"/>
          </a:effectRef>
          <a:fontRef idx="minor">
            <a:schemeClr val="dk1"/>
          </a:fontRef>
        </p:style>
        <p:txBody>
          <a:bodyPr wrap="none">
            <a:spAutoFit/>
          </a:bodyPr>
          <a:lstStyle/>
          <a:p>
            <a:pPr marR="0" lvl="0">
              <a:lnSpc>
                <a:spcPct val="115000"/>
              </a:lnSpc>
              <a:spcBef>
                <a:spcPts val="0"/>
              </a:spcBef>
              <a:spcAft>
                <a:spcPts val="0"/>
              </a:spcAft>
            </a:pPr>
            <a:r>
              <a:rPr lang="en-029"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Set 1.5 </a:t>
            </a:r>
            <a:r>
              <a:rPr lang="en-029" dirty="0">
                <a:solidFill>
                  <a:srgbClr val="FF0000"/>
                </a:solidFill>
                <a:latin typeface="Calibri" panose="020F0502020204030204" pitchFamily="34" charset="0"/>
                <a:ea typeface="Calibri" panose="020F0502020204030204" pitchFamily="34" charset="0"/>
                <a:cs typeface="Times New Roman" panose="02020603050405020304" pitchFamily="18" charset="0"/>
              </a:rPr>
              <a:t>to 2’’ (</a:t>
            </a:r>
            <a:r>
              <a:rPr lang="en-029"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Height)</a:t>
            </a:r>
            <a:endParaRPr lang="en-029"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37954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909321" y="2608580"/>
            <a:ext cx="10305525" cy="372846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2800" b="1" dirty="0">
                <a:solidFill>
                  <a:srgbClr val="FF0000"/>
                </a:solidFill>
              </a:rPr>
              <a:t>Reference</a:t>
            </a:r>
            <a:r>
              <a:rPr lang="en-029" sz="2800" dirty="0"/>
              <a:t> – this usually consists of the initials of the writer of the letter and those of the typist, e.g. PAW/JS, typed against the words ‘Our ref’. Alternatively, the reference may include details of a file number, or customer’s account number, e.g. PAW/200764/</a:t>
            </a:r>
            <a:r>
              <a:rPr lang="en-029" sz="2800" dirty="0" err="1"/>
              <a:t>Acc</a:t>
            </a:r>
            <a:r>
              <a:rPr lang="en-029" sz="2800" dirty="0"/>
              <a:t>/JS. </a:t>
            </a:r>
            <a:endParaRPr lang="en-029" sz="2800" dirty="0" smtClean="0"/>
          </a:p>
          <a:p>
            <a:pPr lvl="0"/>
            <a:endParaRPr lang="en-029" sz="2800" dirty="0"/>
          </a:p>
          <a:p>
            <a:pPr lvl="0"/>
            <a:r>
              <a:rPr lang="en-029" sz="2000" dirty="0" smtClean="0"/>
              <a:t>You </a:t>
            </a:r>
            <a:r>
              <a:rPr lang="en-029" sz="2000" dirty="0"/>
              <a:t>should always include a reference showing the writer’s initials and your own, unless you are asked not to do so. The reference shown on any incoming letter should be included in the letter of reply against the words ‘Your ref’.</a:t>
            </a:r>
            <a:endParaRPr lang="en-US" sz="2000" dirty="0"/>
          </a:p>
        </p:txBody>
      </p:sp>
      <p:sp>
        <p:nvSpPr>
          <p:cNvPr id="6" name="Rectangle 5"/>
          <p:cNvSpPr/>
          <p:nvPr/>
        </p:nvSpPr>
        <p:spPr>
          <a:xfrm>
            <a:off x="8173501" y="2077958"/>
            <a:ext cx="3041345"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a:spAutoFit/>
          </a:bodyPr>
          <a:lstStyle/>
          <a:p>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or 2 clear line spaces (DS/TS)</a:t>
            </a:r>
            <a:endParaRPr lang="en-US" i="1" dirty="0">
              <a:solidFill>
                <a:srgbClr val="FF0000"/>
              </a:solidFill>
            </a:endParaRPr>
          </a:p>
        </p:txBody>
      </p:sp>
    </p:spTree>
    <p:extLst>
      <p:ext uri="{BB962C8B-B14F-4D97-AF65-F5344CB8AC3E}">
        <p14:creationId xmlns:p14="http://schemas.microsoft.com/office/powerpoint/2010/main" val="4828733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Elements of a Business Letter"/>
          <p:cNvPicPr>
            <a:picLocks noChangeAspect="1" noChangeArrowheads="1"/>
          </p:cNvPicPr>
          <p:nvPr/>
        </p:nvPicPr>
        <p:blipFill rotWithShape="1">
          <a:blip r:embed="rId2">
            <a:extLst>
              <a:ext uri="{28A0092B-C50C-407E-A947-70E740481C1C}">
                <a14:useLocalDpi xmlns:a14="http://schemas.microsoft.com/office/drawing/2010/main" val="0"/>
              </a:ext>
            </a:extLst>
          </a:blip>
          <a:srcRect b="61479"/>
          <a:stretch/>
        </p:blipFill>
        <p:spPr bwMode="auto">
          <a:xfrm>
            <a:off x="1227629" y="583324"/>
            <a:ext cx="9730387" cy="5328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9423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787" y="850599"/>
            <a:ext cx="10571998" cy="970450"/>
          </a:xfrm>
        </p:spPr>
        <p:txBody>
          <a:bodyPr>
            <a:noAutofit/>
          </a:bodyPr>
          <a:lstStyle/>
          <a:p>
            <a:pPr algn="ctr"/>
            <a:r>
              <a:rPr lang="en-GB" sz="4800" dirty="0" smtClean="0"/>
              <a:t>BUSINESS LETTERS</a:t>
            </a:r>
            <a:br>
              <a:rPr lang="en-GB" sz="4800" dirty="0" smtClean="0"/>
            </a:br>
            <a:r>
              <a:rPr lang="en-029" sz="4800" b="1" dirty="0"/>
              <a:t>Parts of a </a:t>
            </a:r>
            <a:r>
              <a:rPr lang="en-029" sz="4800" b="1" dirty="0" smtClean="0"/>
              <a:t>letter</a:t>
            </a:r>
            <a:endParaRPr lang="en-US" sz="4800" dirty="0"/>
          </a:p>
        </p:txBody>
      </p:sp>
      <p:sp>
        <p:nvSpPr>
          <p:cNvPr id="4" name="Rectangle 3"/>
          <p:cNvSpPr/>
          <p:nvPr/>
        </p:nvSpPr>
        <p:spPr>
          <a:xfrm>
            <a:off x="740787" y="2608580"/>
            <a:ext cx="10403463" cy="341632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lvl="0"/>
            <a:r>
              <a:rPr lang="en-029" sz="3200" b="1" dirty="0">
                <a:solidFill>
                  <a:srgbClr val="FF0000"/>
                </a:solidFill>
              </a:rPr>
              <a:t>Date</a:t>
            </a:r>
            <a:r>
              <a:rPr lang="en-029" sz="3200" dirty="0"/>
              <a:t> – the date must always be typed on a letter, even if you are not given instructions to include it. </a:t>
            </a:r>
            <a:endParaRPr lang="en-029" sz="3200" dirty="0" smtClean="0"/>
          </a:p>
          <a:p>
            <a:pPr lvl="0"/>
            <a:r>
              <a:rPr lang="en-029" sz="3200" dirty="0" smtClean="0"/>
              <a:t>The </a:t>
            </a:r>
            <a:r>
              <a:rPr lang="en-029" sz="3200" dirty="0"/>
              <a:t>date should be typed in the following order: </a:t>
            </a:r>
            <a:endParaRPr lang="en-029" sz="3200" dirty="0" smtClean="0"/>
          </a:p>
          <a:p>
            <a:pPr marL="457200" lvl="0" indent="-457200">
              <a:buFont typeface="Arial" panose="020B0604020202020204" pitchFamily="34" charset="0"/>
              <a:buChar char="•"/>
            </a:pPr>
            <a:r>
              <a:rPr lang="en-029" sz="2400" dirty="0" smtClean="0"/>
              <a:t>Blocked – day, </a:t>
            </a:r>
            <a:r>
              <a:rPr lang="en-029" sz="2400" dirty="0"/>
              <a:t>month and year</a:t>
            </a:r>
            <a:r>
              <a:rPr lang="en-029" sz="2400" dirty="0" smtClean="0"/>
              <a:t>, no comma, </a:t>
            </a:r>
            <a:r>
              <a:rPr lang="en-029" sz="2400" dirty="0"/>
              <a:t>with the name of the month in full</a:t>
            </a:r>
            <a:r>
              <a:rPr lang="en-029" sz="2400" dirty="0" smtClean="0"/>
              <a:t>.</a:t>
            </a:r>
          </a:p>
          <a:p>
            <a:pPr marL="457200" lvl="0" indent="-457200">
              <a:buFont typeface="Arial" panose="020B0604020202020204" pitchFamily="34" charset="0"/>
              <a:buChar char="•"/>
            </a:pPr>
            <a:r>
              <a:rPr lang="en-029" sz="2400" dirty="0" smtClean="0"/>
              <a:t>Semi-blocked and Indented – Month, day, comma and year, with name of month in full.</a:t>
            </a:r>
          </a:p>
          <a:p>
            <a:pPr lvl="0"/>
            <a:endParaRPr lang="en-US" sz="2400" dirty="0"/>
          </a:p>
        </p:txBody>
      </p:sp>
      <p:sp>
        <p:nvSpPr>
          <p:cNvPr id="6" name="Rectangle 5"/>
          <p:cNvSpPr/>
          <p:nvPr/>
        </p:nvSpPr>
        <p:spPr>
          <a:xfrm>
            <a:off x="7760172" y="2030148"/>
            <a:ext cx="3041345"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a:spAutoFit/>
          </a:bodyPr>
          <a:lstStyle/>
          <a:p>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or 2 clear line spaces (DS/TS)</a:t>
            </a:r>
            <a:endParaRPr lang="en-US" i="1" dirty="0">
              <a:solidFill>
                <a:srgbClr val="FF0000"/>
              </a:solidFill>
            </a:endParaRPr>
          </a:p>
        </p:txBody>
      </p:sp>
    </p:spTree>
    <p:extLst>
      <p:ext uri="{BB962C8B-B14F-4D97-AF65-F5344CB8AC3E}">
        <p14:creationId xmlns:p14="http://schemas.microsoft.com/office/powerpoint/2010/main" val="1110515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252" y="964721"/>
            <a:ext cx="10571998" cy="970450"/>
          </a:xfrm>
        </p:spPr>
        <p:txBody>
          <a:bodyPr>
            <a:noAutofit/>
          </a:bodyPr>
          <a:lstStyle/>
          <a:p>
            <a:pPr algn="ctr"/>
            <a:r>
              <a:rPr lang="en-GB" sz="4400" dirty="0" smtClean="0"/>
              <a:t>BUSINESS LETTERS</a:t>
            </a:r>
            <a:br>
              <a:rPr lang="en-GB" sz="4400" dirty="0" smtClean="0"/>
            </a:br>
            <a:r>
              <a:rPr lang="en-029" sz="4400" b="1" dirty="0"/>
              <a:t>Parts of a </a:t>
            </a:r>
            <a:r>
              <a:rPr lang="en-029" sz="4400" b="1" dirty="0" smtClean="0"/>
              <a:t>letter</a:t>
            </a:r>
            <a:endParaRPr lang="en-US" sz="4400" dirty="0"/>
          </a:p>
        </p:txBody>
      </p:sp>
      <p:sp>
        <p:nvSpPr>
          <p:cNvPr id="4" name="Rectangle 3"/>
          <p:cNvSpPr/>
          <p:nvPr/>
        </p:nvSpPr>
        <p:spPr>
          <a:xfrm>
            <a:off x="909322" y="2608580"/>
            <a:ext cx="10234928" cy="35394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r>
              <a:rPr lang="en-029" sz="3200" b="1" dirty="0">
                <a:solidFill>
                  <a:srgbClr val="FF0000"/>
                </a:solidFill>
              </a:rPr>
              <a:t>Special Instructions </a:t>
            </a:r>
            <a:r>
              <a:rPr lang="en-029" sz="3200" dirty="0"/>
              <a:t>(Mailing or addressee notation) – any special instructions, such as PERSONAL, PRIVATE, CONFIDENTIAL, </a:t>
            </a:r>
            <a:r>
              <a:rPr lang="en-029" sz="3200" dirty="0" err="1"/>
              <a:t>etc</a:t>
            </a:r>
            <a:r>
              <a:rPr lang="en-029" sz="3200" dirty="0"/>
              <a:t>, should be typed above the name and address of the recipient. Leave at least 1 clear line space between the special instruction and the name and address</a:t>
            </a:r>
            <a:r>
              <a:rPr lang="en-029" sz="3200" dirty="0" smtClean="0"/>
              <a:t>.</a:t>
            </a:r>
          </a:p>
        </p:txBody>
      </p:sp>
    </p:spTree>
    <p:extLst>
      <p:ext uri="{BB962C8B-B14F-4D97-AF65-F5344CB8AC3E}">
        <p14:creationId xmlns:p14="http://schemas.microsoft.com/office/powerpoint/2010/main" val="17712480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252" y="614990"/>
            <a:ext cx="10571998" cy="970450"/>
          </a:xfrm>
        </p:spPr>
        <p:txBody>
          <a:bodyPr>
            <a:noAutofit/>
          </a:bodyPr>
          <a:lstStyle/>
          <a:p>
            <a:pPr algn="ctr"/>
            <a:r>
              <a:rPr lang="en-GB" sz="4400" dirty="0" smtClean="0"/>
              <a:t>BUSINESS LETTERS</a:t>
            </a:r>
            <a:br>
              <a:rPr lang="en-GB" sz="4400" dirty="0" smtClean="0"/>
            </a:br>
            <a:r>
              <a:rPr lang="en-029" sz="4400" b="1" dirty="0"/>
              <a:t>Parts of a </a:t>
            </a:r>
            <a:r>
              <a:rPr lang="en-029" sz="4400" b="1" dirty="0" smtClean="0"/>
              <a:t>letter</a:t>
            </a:r>
            <a:endParaRPr lang="en-US" sz="4400" dirty="0"/>
          </a:p>
        </p:txBody>
      </p:sp>
      <p:sp>
        <p:nvSpPr>
          <p:cNvPr id="4" name="Rectangle 3"/>
          <p:cNvSpPr/>
          <p:nvPr/>
        </p:nvSpPr>
        <p:spPr>
          <a:xfrm>
            <a:off x="909322" y="2608580"/>
            <a:ext cx="10234928" cy="415498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3200" dirty="0">
                <a:solidFill>
                  <a:srgbClr val="FF0000"/>
                </a:solidFill>
              </a:rPr>
              <a:t>Attention line </a:t>
            </a:r>
            <a:r>
              <a:rPr lang="en-029" sz="3200" dirty="0"/>
              <a:t>– some business organizations like all correspondence to be addressed to the company rather than to individuals. In such cases it is usual to include an ‘attention line’ to ensure that the letter is directed to the appropriate department or </a:t>
            </a:r>
            <a:r>
              <a:rPr lang="en-029" sz="3200" dirty="0" smtClean="0"/>
              <a:t>individual. E.G.</a:t>
            </a:r>
          </a:p>
          <a:p>
            <a:pPr lvl="0"/>
            <a:endParaRPr lang="en-029" sz="3200" dirty="0" smtClean="0"/>
          </a:p>
          <a:p>
            <a:pPr lvl="0" algn="ctr"/>
            <a:r>
              <a:rPr lang="en-029" sz="2000" dirty="0"/>
              <a:t>FOR THE ATTENTION OF MRS B WILMOT, SALES </a:t>
            </a:r>
            <a:r>
              <a:rPr lang="en-029" sz="2000" dirty="0" smtClean="0"/>
              <a:t>DEPARTMENT</a:t>
            </a:r>
            <a:endParaRPr lang="en-029" sz="2000" dirty="0"/>
          </a:p>
          <a:p>
            <a:pPr lvl="0" algn="ctr"/>
            <a:endParaRPr lang="en-US" sz="2000" dirty="0"/>
          </a:p>
        </p:txBody>
      </p:sp>
      <p:sp>
        <p:nvSpPr>
          <p:cNvPr id="5" name="Rectangle 4"/>
          <p:cNvSpPr/>
          <p:nvPr/>
        </p:nvSpPr>
        <p:spPr>
          <a:xfrm>
            <a:off x="8102905" y="2034946"/>
            <a:ext cx="3041345"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a:spAutoFit/>
          </a:bodyPr>
          <a:lstStyle/>
          <a:p>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or 2 clear line spaces (DS/TS)</a:t>
            </a:r>
            <a:endParaRPr lang="en-US" i="1" dirty="0">
              <a:solidFill>
                <a:srgbClr val="FF0000"/>
              </a:solidFill>
            </a:endParaRPr>
          </a:p>
        </p:txBody>
      </p:sp>
    </p:spTree>
    <p:extLst>
      <p:ext uri="{BB962C8B-B14F-4D97-AF65-F5344CB8AC3E}">
        <p14:creationId xmlns:p14="http://schemas.microsoft.com/office/powerpoint/2010/main" val="4493565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04" y="783365"/>
            <a:ext cx="10571998" cy="970450"/>
          </a:xfrm>
        </p:spPr>
        <p:txBody>
          <a:bodyPr>
            <a:noAutofit/>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537883" y="2516247"/>
            <a:ext cx="11335870" cy="403187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3200" b="1" dirty="0">
                <a:solidFill>
                  <a:srgbClr val="FF0000"/>
                </a:solidFill>
              </a:rPr>
              <a:t>Inside name and address </a:t>
            </a:r>
            <a:r>
              <a:rPr lang="en-029" sz="3200" dirty="0"/>
              <a:t>(Recipient’s name and address) – the name and address of the individual or organization to whom the letter is being sent should always be included. These details are usually typed above the </a:t>
            </a:r>
            <a:r>
              <a:rPr lang="en-029" sz="3200" dirty="0" smtClean="0"/>
              <a:t>salutation (or attention line if any). </a:t>
            </a:r>
          </a:p>
          <a:p>
            <a:pPr lvl="0"/>
            <a:r>
              <a:rPr lang="en-029" sz="3200" dirty="0" smtClean="0"/>
              <a:t>Each </a:t>
            </a:r>
            <a:r>
              <a:rPr lang="en-029" sz="3200" dirty="0"/>
              <a:t>line of the address should start at the left margin. Use single-line spacing</a:t>
            </a:r>
            <a:r>
              <a:rPr lang="en-029" sz="3200" dirty="0" smtClean="0"/>
              <a:t>.</a:t>
            </a:r>
          </a:p>
          <a:p>
            <a:pPr lvl="0"/>
            <a:endParaRPr lang="en-US" sz="3200" dirty="0"/>
          </a:p>
        </p:txBody>
      </p:sp>
      <p:sp>
        <p:nvSpPr>
          <p:cNvPr id="6" name="Rectangle 5"/>
          <p:cNvSpPr/>
          <p:nvPr/>
        </p:nvSpPr>
        <p:spPr>
          <a:xfrm>
            <a:off x="7934057" y="2031791"/>
            <a:ext cx="3041345"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a:spAutoFit/>
          </a:bodyPr>
          <a:lstStyle/>
          <a:p>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or 2 clear line spaces (DS/TS)</a:t>
            </a:r>
            <a:endParaRPr lang="en-US" i="1" dirty="0">
              <a:solidFill>
                <a:srgbClr val="FF0000"/>
              </a:solidFill>
            </a:endParaRPr>
          </a:p>
        </p:txBody>
      </p:sp>
    </p:spTree>
    <p:extLst>
      <p:ext uri="{BB962C8B-B14F-4D97-AF65-F5344CB8AC3E}">
        <p14:creationId xmlns:p14="http://schemas.microsoft.com/office/powerpoint/2010/main" val="6161748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826" y="428134"/>
            <a:ext cx="9601196" cy="1303867"/>
          </a:xfrm>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208490" y="2285999"/>
            <a:ext cx="11651816" cy="427809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r>
              <a:rPr lang="en-029" sz="3200" b="1" dirty="0">
                <a:solidFill>
                  <a:srgbClr val="FF0000"/>
                </a:solidFill>
              </a:rPr>
              <a:t>Salutation </a:t>
            </a:r>
            <a:r>
              <a:rPr lang="en-029" sz="3200" dirty="0"/>
              <a:t>– the opening words of greeting in a letter are known as the ‘salutation’, and the forms used in business included the following</a:t>
            </a:r>
            <a:r>
              <a:rPr lang="en-029" sz="3200" dirty="0" smtClean="0"/>
              <a:t>.</a:t>
            </a:r>
          </a:p>
          <a:p>
            <a:pPr lvl="0" algn="ctr"/>
            <a:r>
              <a:rPr lang="en-029" sz="2400" dirty="0"/>
              <a:t>Dear Sirs - Where the letter is addressed to a </a:t>
            </a:r>
            <a:r>
              <a:rPr lang="en-029" sz="2400" dirty="0" smtClean="0"/>
              <a:t>business/two or more males</a:t>
            </a:r>
            <a:endParaRPr lang="en-US" sz="2400" dirty="0"/>
          </a:p>
          <a:p>
            <a:pPr lvl="0" algn="ctr"/>
            <a:r>
              <a:rPr lang="en-029" sz="2400" dirty="0"/>
              <a:t>Dear </a:t>
            </a:r>
            <a:r>
              <a:rPr lang="en-029" sz="2400" dirty="0" smtClean="0"/>
              <a:t>Sir (male/one person)</a:t>
            </a:r>
            <a:endParaRPr lang="en-US" sz="2400" dirty="0"/>
          </a:p>
          <a:p>
            <a:pPr lvl="0" algn="ctr"/>
            <a:r>
              <a:rPr lang="en-029" sz="2400" dirty="0"/>
              <a:t>Dear </a:t>
            </a:r>
            <a:r>
              <a:rPr lang="en-029" sz="2400" dirty="0" smtClean="0"/>
              <a:t>Madam (one person/female)</a:t>
            </a:r>
          </a:p>
          <a:p>
            <a:pPr lvl="0" algn="ctr"/>
            <a:r>
              <a:rPr lang="en-029" sz="2400" dirty="0" smtClean="0"/>
              <a:t>Dear Sir/Madam (unknown gender of receiver)</a:t>
            </a:r>
            <a:endParaRPr lang="en-US" sz="2400" dirty="0"/>
          </a:p>
          <a:p>
            <a:pPr lvl="0" algn="ctr"/>
            <a:r>
              <a:rPr lang="en-029" sz="2400" dirty="0"/>
              <a:t>Dear </a:t>
            </a:r>
            <a:r>
              <a:rPr lang="en-029" sz="2400" dirty="0" err="1"/>
              <a:t>Mr.</a:t>
            </a:r>
            <a:r>
              <a:rPr lang="en-029" sz="2400" dirty="0"/>
              <a:t> </a:t>
            </a:r>
            <a:r>
              <a:rPr lang="en-029" sz="2400" dirty="0" smtClean="0"/>
              <a:t>Brown (know names of addressee)</a:t>
            </a:r>
            <a:endParaRPr lang="en-US" sz="2400" dirty="0"/>
          </a:p>
          <a:p>
            <a:pPr lvl="0" algn="ctr"/>
            <a:r>
              <a:rPr lang="en-029" sz="2400" dirty="0"/>
              <a:t>Dear </a:t>
            </a:r>
            <a:r>
              <a:rPr lang="en-029" sz="2400" dirty="0" err="1"/>
              <a:t>Ms.</a:t>
            </a:r>
            <a:r>
              <a:rPr lang="en-029" sz="2400" dirty="0"/>
              <a:t> </a:t>
            </a:r>
            <a:r>
              <a:rPr lang="en-029" sz="2400" dirty="0" smtClean="0"/>
              <a:t>Wilson (unknown status)</a:t>
            </a:r>
            <a:endParaRPr lang="en-US" sz="2400" dirty="0"/>
          </a:p>
          <a:p>
            <a:pPr lvl="0"/>
            <a:endParaRPr lang="en-US" sz="3200" dirty="0"/>
          </a:p>
        </p:txBody>
      </p:sp>
      <p:sp>
        <p:nvSpPr>
          <p:cNvPr id="5" name="Rectangle 4"/>
          <p:cNvSpPr/>
          <p:nvPr/>
        </p:nvSpPr>
        <p:spPr>
          <a:xfrm>
            <a:off x="9876926" y="1916667"/>
            <a:ext cx="1640193"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a:spAutoFit/>
          </a:bodyPr>
          <a:lstStyle/>
          <a:p>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clear line (</a:t>
            </a:r>
            <a:r>
              <a:rPr lang="en-029"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D</a:t>
            </a:r>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a:t>
            </a:r>
            <a:endParaRPr lang="en-US" i="1" dirty="0">
              <a:solidFill>
                <a:srgbClr val="FF0000"/>
              </a:solidFill>
            </a:endParaRPr>
          </a:p>
        </p:txBody>
      </p:sp>
    </p:spTree>
    <p:extLst>
      <p:ext uri="{BB962C8B-B14F-4D97-AF65-F5344CB8AC3E}">
        <p14:creationId xmlns:p14="http://schemas.microsoft.com/office/powerpoint/2010/main" val="28746547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67119"/>
            <a:ext cx="9601196" cy="1303867"/>
          </a:xfrm>
        </p:spPr>
        <p:txBody>
          <a:bodyPr>
            <a:normAutofit fontScale="90000"/>
          </a:bodyPr>
          <a:lstStyle/>
          <a:p>
            <a:pPr algn="ctr"/>
            <a:r>
              <a:rPr lang="en-GB" dirty="0" smtClean="0"/>
              <a:t>BUSINESS LETTERS</a:t>
            </a:r>
            <a:br>
              <a:rPr lang="en-GB" dirty="0" smtClean="0"/>
            </a:br>
            <a:r>
              <a:rPr lang="en-029" b="1" dirty="0"/>
              <a:t>Parts of a letter</a:t>
            </a:r>
            <a:r>
              <a:rPr lang="en-US" b="1" dirty="0"/>
              <a:t/>
            </a:r>
            <a:br>
              <a:rPr lang="en-US" b="1" dirty="0"/>
            </a:br>
            <a:endParaRPr lang="en-US" dirty="0"/>
          </a:p>
        </p:txBody>
      </p:sp>
      <p:sp>
        <p:nvSpPr>
          <p:cNvPr id="4" name="Rectangle 3"/>
          <p:cNvSpPr/>
          <p:nvPr/>
        </p:nvSpPr>
        <p:spPr>
          <a:xfrm>
            <a:off x="1028761" y="2579906"/>
            <a:ext cx="10234928" cy="329320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ctr"/>
            <a:r>
              <a:rPr lang="en-029" sz="3200" b="1" u="sng" dirty="0">
                <a:solidFill>
                  <a:srgbClr val="FF0000"/>
                </a:solidFill>
              </a:rPr>
              <a:t>Salutation </a:t>
            </a:r>
            <a:endParaRPr lang="en-029" sz="3200" b="1" u="sng" dirty="0" smtClean="0">
              <a:solidFill>
                <a:srgbClr val="FF0000"/>
              </a:solidFill>
            </a:endParaRPr>
          </a:p>
          <a:p>
            <a:pPr lvl="0" algn="ctr">
              <a:lnSpc>
                <a:spcPct val="150000"/>
              </a:lnSpc>
            </a:pPr>
            <a:r>
              <a:rPr lang="en-029" sz="2400" dirty="0" smtClean="0"/>
              <a:t>Dear </a:t>
            </a:r>
            <a:r>
              <a:rPr lang="en-029" sz="2400" dirty="0" err="1" smtClean="0"/>
              <a:t>Mrs.</a:t>
            </a:r>
            <a:r>
              <a:rPr lang="en-029" sz="2400" dirty="0" smtClean="0"/>
              <a:t> Clarke (married female)</a:t>
            </a:r>
          </a:p>
          <a:p>
            <a:pPr lvl="0" algn="ctr">
              <a:lnSpc>
                <a:spcPct val="150000"/>
              </a:lnSpc>
            </a:pPr>
            <a:r>
              <a:rPr lang="en-029" sz="2400" dirty="0" smtClean="0"/>
              <a:t>Dear Miss Cone (not married)</a:t>
            </a:r>
          </a:p>
          <a:p>
            <a:pPr lvl="0" algn="ctr">
              <a:lnSpc>
                <a:spcPct val="150000"/>
              </a:lnSpc>
            </a:pPr>
            <a:r>
              <a:rPr lang="en-029" sz="2400" dirty="0" smtClean="0"/>
              <a:t>Ladies  (Two or more females of an organization)</a:t>
            </a:r>
          </a:p>
          <a:p>
            <a:pPr lvl="0" algn="ctr">
              <a:lnSpc>
                <a:spcPct val="150000"/>
              </a:lnSpc>
            </a:pPr>
            <a:r>
              <a:rPr lang="en-029" sz="2400" dirty="0" smtClean="0"/>
              <a:t>Gentlemen (males of a club or association)</a:t>
            </a:r>
          </a:p>
          <a:p>
            <a:pPr lvl="0" algn="ctr"/>
            <a:endParaRPr lang="en-US" sz="3200" dirty="0"/>
          </a:p>
        </p:txBody>
      </p:sp>
      <p:sp>
        <p:nvSpPr>
          <p:cNvPr id="5" name="Rectangle 4"/>
          <p:cNvSpPr/>
          <p:nvPr/>
        </p:nvSpPr>
        <p:spPr>
          <a:xfrm>
            <a:off x="9623496" y="1966861"/>
            <a:ext cx="1640193"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a:spAutoFit/>
          </a:bodyPr>
          <a:lstStyle/>
          <a:p>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clear line (</a:t>
            </a:r>
            <a:r>
              <a:rPr lang="en-029"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D</a:t>
            </a:r>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a:t>
            </a:r>
            <a:endParaRPr lang="en-US" i="1" dirty="0">
              <a:solidFill>
                <a:srgbClr val="FF0000"/>
              </a:solidFill>
            </a:endParaRPr>
          </a:p>
        </p:txBody>
      </p:sp>
    </p:spTree>
    <p:extLst>
      <p:ext uri="{BB962C8B-B14F-4D97-AF65-F5344CB8AC3E}">
        <p14:creationId xmlns:p14="http://schemas.microsoft.com/office/powerpoint/2010/main" val="2509478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142839" y="2474110"/>
            <a:ext cx="11730913" cy="403187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ctr"/>
            <a:r>
              <a:rPr lang="en-029" sz="3200" b="1" u="sng" dirty="0">
                <a:solidFill>
                  <a:srgbClr val="FF0000"/>
                </a:solidFill>
              </a:rPr>
              <a:t>Salutation</a:t>
            </a:r>
            <a:r>
              <a:rPr lang="en-029" sz="3200" u="sng" dirty="0"/>
              <a:t> </a:t>
            </a:r>
          </a:p>
          <a:p>
            <a:r>
              <a:rPr lang="en-029" sz="3200" dirty="0"/>
              <a:t>Where the addressee's name in the inside name and address. (Note that the initial'(s) of the person's first name(s) is not included in the </a:t>
            </a:r>
            <a:r>
              <a:rPr lang="en-029" sz="3200" dirty="0" smtClean="0"/>
              <a:t>salutation)</a:t>
            </a:r>
            <a:endParaRPr lang="en-US" sz="3200" dirty="0"/>
          </a:p>
          <a:p>
            <a:pPr marL="1828800" lvl="3" indent="-457200">
              <a:buFont typeface="Arial" panose="020B0604020202020204" pitchFamily="34" charset="0"/>
              <a:buChar char="•"/>
            </a:pPr>
            <a:r>
              <a:rPr lang="en-029" sz="3200" dirty="0" smtClean="0"/>
              <a:t>Dear John</a:t>
            </a:r>
            <a:endParaRPr lang="en-US" sz="3200" dirty="0"/>
          </a:p>
          <a:p>
            <a:pPr marL="1828800" lvl="3" indent="-457200">
              <a:buFont typeface="Arial" panose="020B0604020202020204" pitchFamily="34" charset="0"/>
              <a:buChar char="•"/>
            </a:pPr>
            <a:r>
              <a:rPr lang="en-029" sz="3200" dirty="0" smtClean="0"/>
              <a:t>Dear </a:t>
            </a:r>
            <a:r>
              <a:rPr lang="en-029" sz="3200" dirty="0"/>
              <a:t>Elizabeth   - Where the addressee is well-known by the writer</a:t>
            </a:r>
            <a:endParaRPr lang="en-US" sz="3200" dirty="0"/>
          </a:p>
          <a:p>
            <a:pPr lvl="0"/>
            <a:endParaRPr lang="en-US" sz="3200" dirty="0"/>
          </a:p>
        </p:txBody>
      </p:sp>
    </p:spTree>
    <p:extLst>
      <p:ext uri="{BB962C8B-B14F-4D97-AF65-F5344CB8AC3E}">
        <p14:creationId xmlns:p14="http://schemas.microsoft.com/office/powerpoint/2010/main" val="26016736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909322" y="2608580"/>
            <a:ext cx="10234928" cy="378565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ctr"/>
            <a:r>
              <a:rPr lang="en-029" sz="3200" b="1" u="sng" dirty="0">
                <a:solidFill>
                  <a:srgbClr val="FF0000"/>
                </a:solidFill>
              </a:rPr>
              <a:t>Salutation</a:t>
            </a:r>
            <a:r>
              <a:rPr lang="en-029" sz="3200" u="sng" dirty="0"/>
              <a:t> </a:t>
            </a:r>
            <a:r>
              <a:rPr lang="en-029" sz="3200" u="sng" dirty="0" smtClean="0"/>
              <a:t>(Informal)</a:t>
            </a:r>
            <a:endParaRPr lang="en-029" sz="3200" u="sng" dirty="0"/>
          </a:p>
          <a:p>
            <a:pPr marL="457200" indent="-457200" algn="ctr">
              <a:lnSpc>
                <a:spcPct val="150000"/>
              </a:lnSpc>
              <a:buFont typeface="Arial" panose="020B0604020202020204" pitchFamily="34" charset="0"/>
              <a:buChar char="•"/>
            </a:pPr>
            <a:r>
              <a:rPr lang="en-GB" sz="3200" dirty="0" smtClean="0"/>
              <a:t>Dear </a:t>
            </a:r>
            <a:r>
              <a:rPr lang="en-GB" sz="3200" dirty="0" err="1" smtClean="0"/>
              <a:t>Mr.</a:t>
            </a:r>
            <a:r>
              <a:rPr lang="en-GB" sz="3200" dirty="0" smtClean="0"/>
              <a:t> Smith</a:t>
            </a:r>
          </a:p>
          <a:p>
            <a:pPr marL="457200" indent="-457200" algn="ctr">
              <a:lnSpc>
                <a:spcPct val="150000"/>
              </a:lnSpc>
              <a:buFont typeface="Arial" panose="020B0604020202020204" pitchFamily="34" charset="0"/>
              <a:buChar char="•"/>
            </a:pPr>
            <a:r>
              <a:rPr lang="en-GB" sz="3200" dirty="0" smtClean="0"/>
              <a:t>Dear </a:t>
            </a:r>
            <a:r>
              <a:rPr lang="en-GB" sz="3200" dirty="0" err="1" smtClean="0"/>
              <a:t>Ms.</a:t>
            </a:r>
            <a:r>
              <a:rPr lang="en-GB" sz="3200" dirty="0" smtClean="0"/>
              <a:t> Frank</a:t>
            </a:r>
          </a:p>
          <a:p>
            <a:pPr marL="457200" indent="-457200" algn="ctr">
              <a:lnSpc>
                <a:spcPct val="150000"/>
              </a:lnSpc>
              <a:buFont typeface="Arial" panose="020B0604020202020204" pitchFamily="34" charset="0"/>
              <a:buChar char="•"/>
            </a:pPr>
            <a:r>
              <a:rPr lang="en-GB" sz="3200" dirty="0" smtClean="0"/>
              <a:t>Dear Customer</a:t>
            </a:r>
          </a:p>
          <a:p>
            <a:endParaRPr lang="en-US" sz="3200" dirty="0"/>
          </a:p>
          <a:p>
            <a:pPr lvl="0"/>
            <a:endParaRPr lang="en-US" sz="3200" dirty="0"/>
          </a:p>
        </p:txBody>
      </p:sp>
    </p:spTree>
    <p:extLst>
      <p:ext uri="{BB962C8B-B14F-4D97-AF65-F5344CB8AC3E}">
        <p14:creationId xmlns:p14="http://schemas.microsoft.com/office/powerpoint/2010/main" val="2975834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909322" y="2967566"/>
            <a:ext cx="10234928" cy="347787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ctr"/>
            <a:r>
              <a:rPr lang="en-029" sz="2800" b="1" dirty="0">
                <a:solidFill>
                  <a:srgbClr val="FF0000"/>
                </a:solidFill>
              </a:rPr>
              <a:t>Subject Heading</a:t>
            </a:r>
            <a:r>
              <a:rPr lang="en-029" sz="2800" dirty="0">
                <a:solidFill>
                  <a:srgbClr val="FF0000"/>
                </a:solidFill>
              </a:rPr>
              <a:t> </a:t>
            </a:r>
            <a:endParaRPr lang="en-029" sz="2800" dirty="0" smtClean="0">
              <a:solidFill>
                <a:srgbClr val="FF0000"/>
              </a:solidFill>
            </a:endParaRPr>
          </a:p>
          <a:p>
            <a:pPr lvl="0" algn="ctr"/>
            <a:endParaRPr lang="en-029" sz="2800" dirty="0"/>
          </a:p>
          <a:p>
            <a:pPr lvl="0"/>
            <a:r>
              <a:rPr lang="en-029" sz="3200" dirty="0"/>
              <a:t>A</a:t>
            </a:r>
            <a:r>
              <a:rPr lang="en-029" sz="3200" dirty="0" smtClean="0"/>
              <a:t> </a:t>
            </a:r>
            <a:r>
              <a:rPr lang="en-029" sz="3200" dirty="0"/>
              <a:t>subject heading is sometimes used to help the reader identify the content rapidly, and to help in filing or in finding </a:t>
            </a:r>
            <a:r>
              <a:rPr lang="en-029" sz="3200" dirty="0" smtClean="0"/>
              <a:t>a particular </a:t>
            </a:r>
            <a:r>
              <a:rPr lang="en-029" sz="3200" dirty="0"/>
              <a:t>letter in a correspondence file. </a:t>
            </a:r>
            <a:endParaRPr lang="en-029" sz="3200" dirty="0" smtClean="0"/>
          </a:p>
          <a:p>
            <a:pPr lvl="0" algn="ctr"/>
            <a:endParaRPr lang="en-US" sz="3600" dirty="0"/>
          </a:p>
        </p:txBody>
      </p:sp>
    </p:spTree>
    <p:extLst>
      <p:ext uri="{BB962C8B-B14F-4D97-AF65-F5344CB8AC3E}">
        <p14:creationId xmlns:p14="http://schemas.microsoft.com/office/powerpoint/2010/main" val="8585020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909322" y="2608580"/>
            <a:ext cx="10234928" cy="360098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2800" b="1" dirty="0">
                <a:solidFill>
                  <a:srgbClr val="FF0000"/>
                </a:solidFill>
              </a:rPr>
              <a:t>Subject Heading</a:t>
            </a:r>
            <a:r>
              <a:rPr lang="en-029" sz="2800" dirty="0">
                <a:solidFill>
                  <a:srgbClr val="FF0000"/>
                </a:solidFill>
              </a:rPr>
              <a:t> </a:t>
            </a:r>
            <a:endParaRPr lang="en-029" sz="2800" dirty="0" smtClean="0">
              <a:solidFill>
                <a:srgbClr val="FF0000"/>
              </a:solidFill>
            </a:endParaRPr>
          </a:p>
          <a:p>
            <a:pPr marL="457200" lvl="0" indent="-457200">
              <a:buFont typeface="Arial" panose="020B0604020202020204" pitchFamily="34" charset="0"/>
              <a:buChar char="•"/>
            </a:pPr>
            <a:r>
              <a:rPr lang="en-029" sz="2800" dirty="0" smtClean="0"/>
              <a:t>Leave </a:t>
            </a:r>
            <a:r>
              <a:rPr lang="en-029" sz="2800" dirty="0"/>
              <a:t>one clear line space after the salutation before typing the subject heading, </a:t>
            </a:r>
            <a:endParaRPr lang="en-029" sz="2800" dirty="0" smtClean="0"/>
          </a:p>
          <a:p>
            <a:pPr marL="457200" lvl="0" indent="-457200">
              <a:buFont typeface="Arial" panose="020B0604020202020204" pitchFamily="34" charset="0"/>
              <a:buChar char="•"/>
            </a:pPr>
            <a:r>
              <a:rPr lang="en-029" sz="2800" dirty="0" smtClean="0"/>
              <a:t>may </a:t>
            </a:r>
            <a:r>
              <a:rPr lang="en-029" sz="2800" dirty="0"/>
              <a:t>be typed in capitals with or without underscore, or in lower case characters with initial capitals and underscore. </a:t>
            </a:r>
            <a:endParaRPr lang="en-029" sz="2800" dirty="0" smtClean="0"/>
          </a:p>
          <a:p>
            <a:pPr marL="457200" lvl="0" indent="-457200">
              <a:buFont typeface="Arial" panose="020B0604020202020204" pitchFamily="34" charset="0"/>
              <a:buChar char="•"/>
            </a:pPr>
            <a:r>
              <a:rPr lang="en-029" sz="2800" dirty="0" smtClean="0"/>
              <a:t>Leave </a:t>
            </a:r>
            <a:r>
              <a:rPr lang="en-029" sz="2800" dirty="0"/>
              <a:t>1 clear line space after subject heading, before starting to type the main body of the letter.</a:t>
            </a:r>
            <a:endParaRPr lang="en-US" sz="2800" dirty="0"/>
          </a:p>
          <a:p>
            <a:pPr lvl="0"/>
            <a:endParaRPr lang="en-US" sz="3200" dirty="0"/>
          </a:p>
        </p:txBody>
      </p:sp>
      <p:sp>
        <p:nvSpPr>
          <p:cNvPr id="5" name="Rectangle 4"/>
          <p:cNvSpPr/>
          <p:nvPr/>
        </p:nvSpPr>
        <p:spPr>
          <a:xfrm>
            <a:off x="8792196" y="2129538"/>
            <a:ext cx="2352054"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a:spAutoFit/>
          </a:bodyPr>
          <a:lstStyle/>
          <a:p>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clear line spaces (DS)</a:t>
            </a:r>
            <a:endParaRPr lang="en-US" i="1" dirty="0">
              <a:solidFill>
                <a:srgbClr val="FF0000"/>
              </a:solidFill>
            </a:endParaRPr>
          </a:p>
        </p:txBody>
      </p:sp>
    </p:spTree>
    <p:extLst>
      <p:ext uri="{BB962C8B-B14F-4D97-AF65-F5344CB8AC3E}">
        <p14:creationId xmlns:p14="http://schemas.microsoft.com/office/powerpoint/2010/main" val="3738435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909322" y="2608580"/>
            <a:ext cx="10234928" cy="335476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3600" b="1" dirty="0">
                <a:solidFill>
                  <a:srgbClr val="FF0000"/>
                </a:solidFill>
              </a:rPr>
              <a:t>Body of the letter </a:t>
            </a:r>
            <a:r>
              <a:rPr lang="en-029" sz="3600" dirty="0"/>
              <a:t>– the ‘body of the letter’ consists of the paragraphs of information, or the content of the letter. </a:t>
            </a:r>
            <a:r>
              <a:rPr lang="en-029" sz="3600" b="1" u="sng" dirty="0"/>
              <a:t>Single-line spacing </a:t>
            </a:r>
            <a:r>
              <a:rPr lang="en-029" sz="3600" dirty="0"/>
              <a:t>is </a:t>
            </a:r>
            <a:r>
              <a:rPr lang="en-029" sz="3600" dirty="0" smtClean="0"/>
              <a:t>used </a:t>
            </a:r>
            <a:r>
              <a:rPr lang="en-029" sz="3600" dirty="0"/>
              <a:t>for the paragraphs in the body of the letter, with a clear line space between paragraphs.</a:t>
            </a:r>
            <a:endParaRPr lang="en-US" sz="3600" dirty="0"/>
          </a:p>
          <a:p>
            <a:pPr lvl="0"/>
            <a:endParaRPr lang="en-US" sz="3200" dirty="0"/>
          </a:p>
        </p:txBody>
      </p:sp>
      <p:sp>
        <p:nvSpPr>
          <p:cNvPr id="5" name="Rectangle 4"/>
          <p:cNvSpPr/>
          <p:nvPr/>
        </p:nvSpPr>
        <p:spPr>
          <a:xfrm>
            <a:off x="8792196" y="2101333"/>
            <a:ext cx="2352054"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a:spAutoFit/>
          </a:bodyPr>
          <a:lstStyle/>
          <a:p>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clear line spaces (DS)</a:t>
            </a:r>
            <a:endParaRPr lang="en-US" i="1" dirty="0">
              <a:solidFill>
                <a:srgbClr val="FF0000"/>
              </a:solidFill>
            </a:endParaRPr>
          </a:p>
        </p:txBody>
      </p:sp>
    </p:spTree>
    <p:extLst>
      <p:ext uri="{BB962C8B-B14F-4D97-AF65-F5344CB8AC3E}">
        <p14:creationId xmlns:p14="http://schemas.microsoft.com/office/powerpoint/2010/main" val="35744795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472589" y="2702710"/>
            <a:ext cx="11246819" cy="378565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3200" b="1" dirty="0">
                <a:solidFill>
                  <a:srgbClr val="FF0000"/>
                </a:solidFill>
              </a:rPr>
              <a:t>Complimentary close </a:t>
            </a:r>
            <a:r>
              <a:rPr lang="en-029" sz="3200" dirty="0"/>
              <a:t>– </a:t>
            </a:r>
            <a:r>
              <a:rPr lang="en-029" sz="3200" dirty="0" smtClean="0"/>
              <a:t>a short polite closing at end of letter.  The </a:t>
            </a:r>
            <a:r>
              <a:rPr lang="en-029" sz="3200" dirty="0"/>
              <a:t>most commonly-used form of complimentary close are:</a:t>
            </a:r>
            <a:endParaRPr lang="en-US" sz="3200" dirty="0"/>
          </a:p>
          <a:p>
            <a:pPr lvl="0" algn="ctr"/>
            <a:r>
              <a:rPr lang="en-029" sz="2800" dirty="0"/>
              <a:t>Yours </a:t>
            </a:r>
            <a:r>
              <a:rPr lang="en-029" sz="2800" dirty="0" smtClean="0"/>
              <a:t>faithfully    </a:t>
            </a:r>
          </a:p>
          <a:p>
            <a:pPr lvl="0" algn="ctr"/>
            <a:r>
              <a:rPr lang="en-029" sz="2800" dirty="0" smtClean="0"/>
              <a:t>Yours </a:t>
            </a:r>
            <a:r>
              <a:rPr lang="en-029" sz="2800" dirty="0"/>
              <a:t>sincerely</a:t>
            </a:r>
            <a:endParaRPr lang="en-US" sz="2800" dirty="0"/>
          </a:p>
          <a:p>
            <a:pPr lvl="0" algn="ctr"/>
            <a:r>
              <a:rPr lang="en-029" sz="2800" dirty="0"/>
              <a:t>Yours truly</a:t>
            </a:r>
            <a:endParaRPr lang="en-US" sz="2800" dirty="0"/>
          </a:p>
          <a:p>
            <a:pPr lvl="0" algn="ctr"/>
            <a:r>
              <a:rPr lang="en-029" sz="2800" dirty="0"/>
              <a:t>Sincerely </a:t>
            </a:r>
            <a:r>
              <a:rPr lang="en-029" sz="2800" dirty="0" smtClean="0"/>
              <a:t>yours</a:t>
            </a:r>
            <a:endParaRPr lang="en-US" sz="2800" dirty="0"/>
          </a:p>
          <a:p>
            <a:pPr lvl="0"/>
            <a:endParaRPr lang="en-US" sz="3200" dirty="0"/>
          </a:p>
        </p:txBody>
      </p:sp>
      <p:sp>
        <p:nvSpPr>
          <p:cNvPr id="5" name="Rectangle 4"/>
          <p:cNvSpPr/>
          <p:nvPr/>
        </p:nvSpPr>
        <p:spPr>
          <a:xfrm>
            <a:off x="8963845" y="2025892"/>
            <a:ext cx="2755563" cy="461665"/>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a:spAutoFit/>
          </a:bodyPr>
          <a:lstStyle/>
          <a:p>
            <a:r>
              <a:rPr lang="en-029" sz="2400"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4-6 clear line spaces </a:t>
            </a:r>
            <a:endParaRPr lang="en-US" sz="2400" i="1" dirty="0">
              <a:solidFill>
                <a:srgbClr val="FF0000"/>
              </a:solidFill>
            </a:endParaRPr>
          </a:p>
        </p:txBody>
      </p:sp>
    </p:spTree>
    <p:extLst>
      <p:ext uri="{BB962C8B-B14F-4D97-AF65-F5344CB8AC3E}">
        <p14:creationId xmlns:p14="http://schemas.microsoft.com/office/powerpoint/2010/main" val="31373796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680722" y="2285851"/>
            <a:ext cx="10601360" cy="415498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3600" b="1" dirty="0">
                <a:solidFill>
                  <a:srgbClr val="FF0000"/>
                </a:solidFill>
              </a:rPr>
              <a:t>Complimentary close </a:t>
            </a:r>
            <a:endParaRPr lang="en-029" sz="3600" b="1" dirty="0" smtClean="0">
              <a:solidFill>
                <a:srgbClr val="FF0000"/>
              </a:solidFill>
            </a:endParaRPr>
          </a:p>
          <a:p>
            <a:pPr lvl="0" algn="ctr"/>
            <a:r>
              <a:rPr lang="en-029" sz="3200" u="sng" dirty="0" smtClean="0"/>
              <a:t>USED WITH SALUTATION </a:t>
            </a:r>
            <a:endParaRPr lang="en-029" sz="3200" u="sng" dirty="0"/>
          </a:p>
          <a:p>
            <a:pPr marL="457200" indent="-457200">
              <a:buFont typeface="Arial" panose="020B0604020202020204" pitchFamily="34" charset="0"/>
              <a:buChar char="•"/>
            </a:pPr>
            <a:r>
              <a:rPr lang="en-029" sz="2800" dirty="0"/>
              <a:t>Yours faithfully’ should be used where the formal salutation ‘</a:t>
            </a:r>
            <a:r>
              <a:rPr lang="en-029" sz="2800" dirty="0">
                <a:solidFill>
                  <a:srgbClr val="FF0000"/>
                </a:solidFill>
              </a:rPr>
              <a:t>Dear Sir’ or ‘Dear Madam’ </a:t>
            </a:r>
            <a:r>
              <a:rPr lang="en-029" sz="2800" dirty="0"/>
              <a:t>begins the </a:t>
            </a:r>
            <a:r>
              <a:rPr lang="en-029" sz="2800" dirty="0" smtClean="0"/>
              <a:t>letter</a:t>
            </a:r>
            <a:r>
              <a:rPr lang="en-029" sz="2800" dirty="0"/>
              <a:t> </a:t>
            </a:r>
            <a:r>
              <a:rPr lang="en-029" sz="2800" dirty="0" smtClean="0"/>
              <a:t>(know the person)</a:t>
            </a:r>
          </a:p>
          <a:p>
            <a:pPr marL="457200" indent="-457200">
              <a:buFont typeface="Arial" panose="020B0604020202020204" pitchFamily="34" charset="0"/>
              <a:buChar char="•"/>
            </a:pPr>
            <a:r>
              <a:rPr lang="en-029" sz="2800" dirty="0" smtClean="0"/>
              <a:t>Letters </a:t>
            </a:r>
            <a:r>
              <a:rPr lang="en-029" sz="2800" dirty="0"/>
              <a:t>that start with a person’s name, e.g. ‘Dear </a:t>
            </a:r>
            <a:r>
              <a:rPr lang="en-029" sz="2800" dirty="0" err="1"/>
              <a:t>Mr.</a:t>
            </a:r>
            <a:r>
              <a:rPr lang="en-029" sz="2800" dirty="0"/>
              <a:t> Greene’, usually end with ‘</a:t>
            </a:r>
            <a:r>
              <a:rPr lang="en-029" sz="2800" dirty="0">
                <a:solidFill>
                  <a:srgbClr val="FF0000"/>
                </a:solidFill>
              </a:rPr>
              <a:t>Yours sincerely</a:t>
            </a:r>
            <a:r>
              <a:rPr lang="en-029" sz="2800" dirty="0" smtClean="0">
                <a:solidFill>
                  <a:srgbClr val="FF0000"/>
                </a:solidFill>
              </a:rPr>
              <a:t>’ or ‘Sincerely yours’. </a:t>
            </a:r>
            <a:r>
              <a:rPr lang="en-029" sz="2800" dirty="0"/>
              <a:t>‘Yours truly’ may end a </a:t>
            </a:r>
            <a:r>
              <a:rPr lang="en-029" sz="2800" dirty="0" smtClean="0"/>
              <a:t>circular</a:t>
            </a:r>
          </a:p>
          <a:p>
            <a:r>
              <a:rPr lang="en-029" sz="2800" dirty="0" smtClean="0"/>
              <a:t>	 </a:t>
            </a:r>
            <a:r>
              <a:rPr lang="en-029" sz="2800" dirty="0"/>
              <a:t>letter</a:t>
            </a:r>
            <a:r>
              <a:rPr lang="en-029" sz="2800" dirty="0" smtClean="0"/>
              <a:t>.</a:t>
            </a:r>
            <a:endParaRPr lang="en-US" sz="2800" dirty="0"/>
          </a:p>
        </p:txBody>
      </p:sp>
    </p:spTree>
    <p:extLst>
      <p:ext uri="{BB962C8B-B14F-4D97-AF65-F5344CB8AC3E}">
        <p14:creationId xmlns:p14="http://schemas.microsoft.com/office/powerpoint/2010/main" val="18241503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565" y="648894"/>
            <a:ext cx="10571998" cy="970450"/>
          </a:xfrm>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909322" y="2608580"/>
            <a:ext cx="10601360" cy="369331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r>
              <a:rPr lang="en-029" sz="3600" b="1" dirty="0">
                <a:solidFill>
                  <a:srgbClr val="FF0000"/>
                </a:solidFill>
              </a:rPr>
              <a:t>Complimentary close </a:t>
            </a:r>
            <a:endParaRPr lang="en-029" sz="3600" b="1" dirty="0" smtClean="0">
              <a:solidFill>
                <a:srgbClr val="FF0000"/>
              </a:solidFill>
            </a:endParaRPr>
          </a:p>
          <a:p>
            <a:pPr lvl="0" algn="ctr">
              <a:lnSpc>
                <a:spcPct val="150000"/>
              </a:lnSpc>
            </a:pPr>
            <a:r>
              <a:rPr lang="en-029" sz="3600" u="sng" dirty="0" smtClean="0"/>
              <a:t>Very formal letters</a:t>
            </a:r>
            <a:endParaRPr lang="en-029" sz="3600" u="sng" dirty="0"/>
          </a:p>
          <a:p>
            <a:pPr marL="457200" indent="-457200">
              <a:lnSpc>
                <a:spcPct val="150000"/>
              </a:lnSpc>
              <a:buFont typeface="Arial" panose="020B0604020202020204" pitchFamily="34" charset="0"/>
              <a:buChar char="•"/>
            </a:pPr>
            <a:r>
              <a:rPr lang="en-GB" sz="3200" dirty="0" smtClean="0"/>
              <a:t>Yours sincerely </a:t>
            </a:r>
          </a:p>
          <a:p>
            <a:pPr marL="457200" indent="-457200">
              <a:lnSpc>
                <a:spcPct val="150000"/>
              </a:lnSpc>
              <a:buFont typeface="Arial" panose="020B0604020202020204" pitchFamily="34" charset="0"/>
              <a:buChar char="•"/>
            </a:pPr>
            <a:r>
              <a:rPr lang="en-GB" sz="3200" dirty="0" smtClean="0"/>
              <a:t>Respectfully yours</a:t>
            </a:r>
          </a:p>
          <a:p>
            <a:pPr marL="457200" indent="-457200">
              <a:lnSpc>
                <a:spcPct val="150000"/>
              </a:lnSpc>
              <a:buFont typeface="Arial" panose="020B0604020202020204" pitchFamily="34" charset="0"/>
              <a:buChar char="•"/>
            </a:pPr>
            <a:r>
              <a:rPr lang="en-GB" sz="3200" dirty="0" smtClean="0"/>
              <a:t>Respectfully </a:t>
            </a:r>
            <a:endParaRPr lang="en-US" sz="3200" dirty="0"/>
          </a:p>
        </p:txBody>
      </p:sp>
    </p:spTree>
    <p:extLst>
      <p:ext uri="{BB962C8B-B14F-4D97-AF65-F5344CB8AC3E}">
        <p14:creationId xmlns:p14="http://schemas.microsoft.com/office/powerpoint/2010/main" val="18018954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741" y="769918"/>
            <a:ext cx="10571998" cy="970450"/>
          </a:xfrm>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909322" y="2648921"/>
            <a:ext cx="10601360" cy="366254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r>
              <a:rPr lang="en-029" sz="3600" b="1" dirty="0">
                <a:solidFill>
                  <a:srgbClr val="FF0000"/>
                </a:solidFill>
              </a:rPr>
              <a:t>Complimentary close </a:t>
            </a:r>
            <a:endParaRPr lang="en-029" sz="3600" b="1" dirty="0" smtClean="0">
              <a:solidFill>
                <a:srgbClr val="FF0000"/>
              </a:solidFill>
            </a:endParaRPr>
          </a:p>
          <a:p>
            <a:pPr lvl="0" algn="ctr"/>
            <a:r>
              <a:rPr lang="en-029" sz="3600" u="sng" dirty="0" smtClean="0"/>
              <a:t>Informal letters</a:t>
            </a:r>
            <a:endParaRPr lang="en-029" sz="3600" u="sng" dirty="0"/>
          </a:p>
          <a:p>
            <a:pPr marL="457200" indent="-457200">
              <a:buFont typeface="Arial" panose="020B0604020202020204" pitchFamily="34" charset="0"/>
              <a:buChar char="•"/>
            </a:pPr>
            <a:r>
              <a:rPr lang="en-GB" sz="3200" dirty="0" smtClean="0"/>
              <a:t>Best Wishes</a:t>
            </a:r>
          </a:p>
          <a:p>
            <a:pPr marL="457200" indent="-457200">
              <a:buFont typeface="Arial" panose="020B0604020202020204" pitchFamily="34" charset="0"/>
              <a:buChar char="•"/>
            </a:pPr>
            <a:r>
              <a:rPr lang="en-GB" sz="3200" dirty="0" smtClean="0"/>
              <a:t>Kindest Regards</a:t>
            </a:r>
          </a:p>
          <a:p>
            <a:pPr marL="457200" indent="-457200">
              <a:buFont typeface="Arial" panose="020B0604020202020204" pitchFamily="34" charset="0"/>
              <a:buChar char="•"/>
            </a:pPr>
            <a:r>
              <a:rPr lang="en-GB" sz="3200" dirty="0" smtClean="0"/>
              <a:t>Regards</a:t>
            </a:r>
          </a:p>
          <a:p>
            <a:pPr marL="457200" indent="-457200">
              <a:buFont typeface="Arial" panose="020B0604020202020204" pitchFamily="34" charset="0"/>
              <a:buChar char="•"/>
            </a:pPr>
            <a:r>
              <a:rPr lang="en-GB" sz="3200" dirty="0" smtClean="0"/>
              <a:t>Best Regards </a:t>
            </a:r>
          </a:p>
          <a:p>
            <a:pPr marL="457200" indent="-457200">
              <a:buFont typeface="Arial" panose="020B0604020202020204" pitchFamily="34" charset="0"/>
              <a:buChar char="•"/>
            </a:pPr>
            <a:r>
              <a:rPr lang="en-GB" sz="3200" dirty="0" smtClean="0"/>
              <a:t>Cordially</a:t>
            </a:r>
            <a:endParaRPr lang="en-US" sz="3200" dirty="0"/>
          </a:p>
        </p:txBody>
      </p:sp>
    </p:spTree>
    <p:extLst>
      <p:ext uri="{BB962C8B-B14F-4D97-AF65-F5344CB8AC3E}">
        <p14:creationId xmlns:p14="http://schemas.microsoft.com/office/powerpoint/2010/main" val="29350798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322" y="796812"/>
            <a:ext cx="10571998" cy="970450"/>
          </a:xfrm>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909322" y="2608580"/>
            <a:ext cx="10234928" cy="452431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3200" b="1" dirty="0">
                <a:solidFill>
                  <a:srgbClr val="FF0000"/>
                </a:solidFill>
              </a:rPr>
              <a:t>Name of organization </a:t>
            </a:r>
            <a:r>
              <a:rPr lang="en-029" sz="3200" dirty="0"/>
              <a:t>– the name of the organization is often typed after the complimentary close, in capital </a:t>
            </a:r>
            <a:r>
              <a:rPr lang="en-029" sz="3200" dirty="0" smtClean="0"/>
              <a:t>letters (optional)</a:t>
            </a:r>
          </a:p>
          <a:p>
            <a:pPr lvl="0"/>
            <a:endParaRPr lang="en-029" sz="3200" dirty="0" smtClean="0"/>
          </a:p>
          <a:p>
            <a:pPr lvl="0"/>
            <a:r>
              <a:rPr lang="en-029" sz="3200" b="1" dirty="0" smtClean="0">
                <a:solidFill>
                  <a:srgbClr val="FF0000"/>
                </a:solidFill>
              </a:rPr>
              <a:t>Signature </a:t>
            </a:r>
            <a:r>
              <a:rPr lang="en-029" sz="3200" b="1" dirty="0">
                <a:solidFill>
                  <a:srgbClr val="FF0000"/>
                </a:solidFill>
              </a:rPr>
              <a:t>of writer </a:t>
            </a:r>
            <a:r>
              <a:rPr lang="en-029" sz="3200" dirty="0"/>
              <a:t>– the signature is, of course, usually handwritten by the person writing the letter, or the letter is signed by someone authorized to sign in place of the writer.</a:t>
            </a:r>
            <a:endParaRPr lang="en-US" sz="3200" dirty="0"/>
          </a:p>
          <a:p>
            <a:pPr lvl="0"/>
            <a:endParaRPr lang="en-US" sz="3200" dirty="0"/>
          </a:p>
        </p:txBody>
      </p:sp>
      <p:sp>
        <p:nvSpPr>
          <p:cNvPr id="5" name="Rectangle 4"/>
          <p:cNvSpPr/>
          <p:nvPr/>
        </p:nvSpPr>
        <p:spPr>
          <a:xfrm>
            <a:off x="8102905" y="2077958"/>
            <a:ext cx="3041345"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or 2 clear line spaces (DS/TS)</a:t>
            </a:r>
            <a:endParaRPr lang="en-US" i="1" dirty="0">
              <a:solidFill>
                <a:srgbClr val="FF0000"/>
              </a:solidFill>
            </a:endParaRPr>
          </a:p>
        </p:txBody>
      </p:sp>
    </p:spTree>
    <p:extLst>
      <p:ext uri="{BB962C8B-B14F-4D97-AF65-F5344CB8AC3E}">
        <p14:creationId xmlns:p14="http://schemas.microsoft.com/office/powerpoint/2010/main" val="17674687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pic>
        <p:nvPicPr>
          <p:cNvPr id="1026" name="Picture 2" descr="laptop rea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4671" y="160179"/>
            <a:ext cx="1586454" cy="175648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09322" y="2608580"/>
            <a:ext cx="10234928" cy="409342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3000" b="1" dirty="0">
                <a:solidFill>
                  <a:srgbClr val="FF0000"/>
                </a:solidFill>
              </a:rPr>
              <a:t>Signatory or Name of writer </a:t>
            </a:r>
            <a:r>
              <a:rPr lang="en-029" sz="3000" dirty="0"/>
              <a:t>– because it is very difficult to decipher some signatures, it is usual to type the name of the person signing the letter. </a:t>
            </a:r>
            <a:r>
              <a:rPr lang="en-029" sz="3000" dirty="0">
                <a:solidFill>
                  <a:srgbClr val="FF0000"/>
                </a:solidFill>
              </a:rPr>
              <a:t>Leave at least 4 clear line spaces </a:t>
            </a:r>
            <a:r>
              <a:rPr lang="en-029" sz="3000" dirty="0"/>
              <a:t>below the complimentary close and the name of the writer to allow for the signature</a:t>
            </a:r>
            <a:r>
              <a:rPr lang="en-029" sz="3000" dirty="0" smtClean="0"/>
              <a:t>.</a:t>
            </a:r>
          </a:p>
          <a:p>
            <a:pPr lvl="0"/>
            <a:endParaRPr lang="en-US" sz="1600" dirty="0"/>
          </a:p>
          <a:p>
            <a:pPr lvl="0"/>
            <a:r>
              <a:rPr lang="en-029" sz="3000" b="1" dirty="0">
                <a:solidFill>
                  <a:srgbClr val="FF0000"/>
                </a:solidFill>
              </a:rPr>
              <a:t>Designation </a:t>
            </a:r>
            <a:r>
              <a:rPr lang="en-029" sz="3000" dirty="0"/>
              <a:t>or Job title and department – should be typed immediately below the name.</a:t>
            </a:r>
            <a:endParaRPr lang="en-US" sz="3000" dirty="0"/>
          </a:p>
          <a:p>
            <a:pPr lvl="0"/>
            <a:endParaRPr lang="en-US" sz="3200" dirty="0"/>
          </a:p>
        </p:txBody>
      </p:sp>
      <p:sp>
        <p:nvSpPr>
          <p:cNvPr id="5" name="Rectangle 4"/>
          <p:cNvSpPr/>
          <p:nvPr/>
        </p:nvSpPr>
        <p:spPr>
          <a:xfrm>
            <a:off x="8454319" y="1916667"/>
            <a:ext cx="3041345" cy="369332"/>
          </a:xfrm>
          <a:prstGeom prst="rect">
            <a:avLst/>
          </a:prstGeom>
        </p:spPr>
        <p:txBody>
          <a:bodyPr wrap="none">
            <a:spAutoFit/>
          </a:bodyPr>
          <a:lstStyle/>
          <a:p>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or 2 clear line spaces (DS/TS)</a:t>
            </a:r>
            <a:endParaRPr lang="en-US" i="1" dirty="0">
              <a:solidFill>
                <a:srgbClr val="FF0000"/>
              </a:solidFill>
            </a:endParaRPr>
          </a:p>
        </p:txBody>
      </p:sp>
    </p:spTree>
    <p:extLst>
      <p:ext uri="{BB962C8B-B14F-4D97-AF65-F5344CB8AC3E}">
        <p14:creationId xmlns:p14="http://schemas.microsoft.com/office/powerpoint/2010/main" val="23423850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546252" y="2285999"/>
            <a:ext cx="11112348" cy="317009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2800" b="1" dirty="0">
                <a:solidFill>
                  <a:srgbClr val="FF0000"/>
                </a:solidFill>
              </a:rPr>
              <a:t>Enclosure notation/Attachment </a:t>
            </a:r>
            <a:r>
              <a:rPr lang="en-029" sz="2800" dirty="0"/>
              <a:t>– attention is drawn to any material to enclosed with the letter by typing an ‘enclosure notation’. </a:t>
            </a:r>
            <a:r>
              <a:rPr lang="en-029" sz="2800" dirty="0" smtClean="0"/>
              <a:t>(check if mentioned in body of the letter)</a:t>
            </a:r>
          </a:p>
          <a:p>
            <a:pPr lvl="0"/>
            <a:endParaRPr lang="en-029" sz="2800" dirty="0"/>
          </a:p>
          <a:p>
            <a:pPr lvl="0"/>
            <a:r>
              <a:rPr lang="en-029" sz="2800" dirty="0" smtClean="0"/>
              <a:t>Where </a:t>
            </a:r>
            <a:r>
              <a:rPr lang="en-029" sz="2800" dirty="0"/>
              <a:t>a single item in enclosed, the abbreviation ‘</a:t>
            </a:r>
            <a:r>
              <a:rPr lang="en-029" sz="2800" dirty="0" err="1">
                <a:solidFill>
                  <a:srgbClr val="FF0000"/>
                </a:solidFill>
              </a:rPr>
              <a:t>Enc</a:t>
            </a:r>
            <a:r>
              <a:rPr lang="en-029" sz="2800" dirty="0">
                <a:solidFill>
                  <a:srgbClr val="FF0000"/>
                </a:solidFill>
              </a:rPr>
              <a:t>’ or ‘</a:t>
            </a:r>
            <a:r>
              <a:rPr lang="en-029" sz="2800" dirty="0" err="1">
                <a:solidFill>
                  <a:srgbClr val="FF0000"/>
                </a:solidFill>
              </a:rPr>
              <a:t>Att</a:t>
            </a:r>
            <a:r>
              <a:rPr lang="en-029" sz="2800" dirty="0">
                <a:solidFill>
                  <a:srgbClr val="FF0000"/>
                </a:solidFill>
              </a:rPr>
              <a:t>’ </a:t>
            </a:r>
            <a:r>
              <a:rPr lang="en-029" sz="2800" dirty="0"/>
              <a:t>should be typed at the end of </a:t>
            </a:r>
            <a:r>
              <a:rPr lang="en-029" sz="2800" dirty="0" smtClean="0"/>
              <a:t>the letter</a:t>
            </a:r>
            <a:r>
              <a:rPr lang="en-029" sz="2800" dirty="0"/>
              <a:t>, </a:t>
            </a:r>
            <a:r>
              <a:rPr lang="en-029" sz="2800" dirty="0">
                <a:solidFill>
                  <a:srgbClr val="FF0000"/>
                </a:solidFill>
              </a:rPr>
              <a:t>at least 2 clear line spaces </a:t>
            </a:r>
            <a:r>
              <a:rPr lang="en-029" sz="2800" dirty="0"/>
              <a:t>below the name and/or job title</a:t>
            </a:r>
            <a:r>
              <a:rPr lang="en-029" sz="3200" dirty="0"/>
              <a:t>. </a:t>
            </a:r>
            <a:endParaRPr lang="en-US" sz="3200" dirty="0"/>
          </a:p>
        </p:txBody>
      </p:sp>
      <p:sp>
        <p:nvSpPr>
          <p:cNvPr id="5" name="Rectangle 4"/>
          <p:cNvSpPr/>
          <p:nvPr/>
        </p:nvSpPr>
        <p:spPr>
          <a:xfrm>
            <a:off x="8102905" y="1762758"/>
            <a:ext cx="3041345" cy="369332"/>
          </a:xfrm>
          <a:prstGeom prst="rect">
            <a:avLst/>
          </a:prstGeom>
        </p:spPr>
        <p:txBody>
          <a:bodyPr wrap="none">
            <a:spAutoFit/>
          </a:bodyPr>
          <a:lstStyle/>
          <a:p>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or 2 clear line spaces (DS/TS)</a:t>
            </a:r>
            <a:endParaRPr lang="en-US" i="1" dirty="0">
              <a:solidFill>
                <a:srgbClr val="FF0000"/>
              </a:solidFill>
            </a:endParaRPr>
          </a:p>
        </p:txBody>
      </p:sp>
    </p:spTree>
    <p:extLst>
      <p:ext uri="{BB962C8B-B14F-4D97-AF65-F5344CB8AC3E}">
        <p14:creationId xmlns:p14="http://schemas.microsoft.com/office/powerpoint/2010/main" val="40244404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Elements of a Business Letter"/>
          <p:cNvPicPr>
            <a:picLocks noChangeAspect="1" noChangeArrowheads="1"/>
          </p:cNvPicPr>
          <p:nvPr/>
        </p:nvPicPr>
        <p:blipFill rotWithShape="1">
          <a:blip r:embed="rId2">
            <a:extLst>
              <a:ext uri="{28A0092B-C50C-407E-A947-70E740481C1C}">
                <a14:useLocalDpi xmlns:a14="http://schemas.microsoft.com/office/drawing/2010/main" val="0"/>
              </a:ext>
            </a:extLst>
          </a:blip>
          <a:srcRect t="58816" b="9115"/>
          <a:stretch/>
        </p:blipFill>
        <p:spPr bwMode="auto">
          <a:xfrm>
            <a:off x="776736" y="1008994"/>
            <a:ext cx="10803016" cy="461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68342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252" y="487529"/>
            <a:ext cx="10571998" cy="970450"/>
          </a:xfrm>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909322" y="2608580"/>
            <a:ext cx="10234928" cy="35394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3200" b="1" dirty="0">
                <a:solidFill>
                  <a:srgbClr val="FF0000"/>
                </a:solidFill>
              </a:rPr>
              <a:t>Enclosure notation/Attachment </a:t>
            </a:r>
          </a:p>
          <a:p>
            <a:pPr lvl="0"/>
            <a:endParaRPr lang="en-029" sz="3200" dirty="0" smtClean="0"/>
          </a:p>
          <a:p>
            <a:pPr lvl="0"/>
            <a:r>
              <a:rPr lang="en-029" sz="3200" dirty="0" smtClean="0"/>
              <a:t>Where </a:t>
            </a:r>
            <a:r>
              <a:rPr lang="en-029" sz="3200" dirty="0"/>
              <a:t>there are several enclosures, type ‘</a:t>
            </a:r>
            <a:r>
              <a:rPr lang="en-029" sz="3200" dirty="0" err="1"/>
              <a:t>Encs</a:t>
            </a:r>
            <a:r>
              <a:rPr lang="en-029" sz="3200" dirty="0"/>
              <a:t>’ or alternatively the number of enclosures may be included, e.g. ‘Encs-3’. Some organization like the nature of the enclosure to be indicated, e.g. ‘</a:t>
            </a:r>
            <a:r>
              <a:rPr lang="en-029" sz="3200" dirty="0" err="1"/>
              <a:t>Enc</a:t>
            </a:r>
            <a:r>
              <a:rPr lang="en-029" sz="3200" dirty="0"/>
              <a:t> – Production Report’.</a:t>
            </a:r>
            <a:endParaRPr lang="en-US" sz="3200" dirty="0"/>
          </a:p>
          <a:p>
            <a:pPr lvl="0"/>
            <a:endParaRPr lang="en-US" sz="3200" dirty="0"/>
          </a:p>
        </p:txBody>
      </p:sp>
    </p:spTree>
    <p:extLst>
      <p:ext uri="{BB962C8B-B14F-4D97-AF65-F5344CB8AC3E}">
        <p14:creationId xmlns:p14="http://schemas.microsoft.com/office/powerpoint/2010/main" val="39360886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BUSINESS LETTERS</a:t>
            </a:r>
            <a:br>
              <a:rPr lang="en-GB" dirty="0" smtClean="0"/>
            </a:br>
            <a:r>
              <a:rPr lang="en-029" b="1" dirty="0"/>
              <a:t>Parts of a letter</a:t>
            </a:r>
            <a:r>
              <a:rPr lang="en-US" b="1" dirty="0"/>
              <a:t/>
            </a:r>
            <a:br>
              <a:rPr lang="en-US" b="1" dirty="0"/>
            </a:br>
            <a:endParaRPr lang="en-US" dirty="0"/>
          </a:p>
        </p:txBody>
      </p:sp>
      <p:pic>
        <p:nvPicPr>
          <p:cNvPr id="1026" name="Picture 2" descr="laptop rea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322" y="300565"/>
            <a:ext cx="1793238" cy="198543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38674" y="2432622"/>
            <a:ext cx="11367843" cy="470898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3200" b="1" dirty="0">
                <a:solidFill>
                  <a:srgbClr val="FF0000"/>
                </a:solidFill>
              </a:rPr>
              <a:t>Copy notation </a:t>
            </a:r>
            <a:r>
              <a:rPr lang="en-029" sz="3200" dirty="0"/>
              <a:t>– A courtesy copy notation (showing the distribution of the letter) appears two lines below the enclosure notation and flush with the left margin. </a:t>
            </a:r>
            <a:r>
              <a:rPr lang="en-029" sz="3200" dirty="0">
                <a:solidFill>
                  <a:srgbClr val="FF0000"/>
                </a:solidFill>
              </a:rPr>
              <a:t>Cc, cc:, Copy to, Copies to,</a:t>
            </a:r>
            <a:endParaRPr lang="en-US" sz="3200" dirty="0">
              <a:solidFill>
                <a:srgbClr val="FF0000"/>
              </a:solidFill>
            </a:endParaRPr>
          </a:p>
          <a:p>
            <a:pPr lvl="0" algn="ctr"/>
            <a:r>
              <a:rPr lang="en-029" sz="2800" dirty="0"/>
              <a:t>All people receiving the letter in addition to the addressee are listed:</a:t>
            </a:r>
            <a:endParaRPr lang="en-US" sz="2800" dirty="0"/>
          </a:p>
          <a:p>
            <a:pPr lvl="0" algn="ctr"/>
            <a:r>
              <a:rPr lang="en-029" sz="2800" dirty="0"/>
              <a:t>cc Edward Albers</a:t>
            </a:r>
            <a:endParaRPr lang="en-US" sz="2800" dirty="0"/>
          </a:p>
          <a:p>
            <a:pPr lvl="0" algn="ctr"/>
            <a:r>
              <a:rPr lang="en-029" sz="2800" dirty="0"/>
              <a:t>G.C. Fischer</a:t>
            </a:r>
            <a:endParaRPr lang="en-US" sz="2800" dirty="0"/>
          </a:p>
          <a:p>
            <a:pPr lvl="0" algn="ctr"/>
            <a:r>
              <a:rPr lang="en-029" sz="2800" dirty="0" smtClean="0"/>
              <a:t>   Merilee </a:t>
            </a:r>
            <a:r>
              <a:rPr lang="en-029" sz="2800" dirty="0"/>
              <a:t>Tobias </a:t>
            </a:r>
            <a:endParaRPr lang="en-US" sz="2800" dirty="0"/>
          </a:p>
          <a:p>
            <a:pPr lvl="0"/>
            <a:endParaRPr lang="en-US" sz="3200" dirty="0"/>
          </a:p>
        </p:txBody>
      </p:sp>
      <p:sp>
        <p:nvSpPr>
          <p:cNvPr id="5" name="Rectangle 4"/>
          <p:cNvSpPr/>
          <p:nvPr/>
        </p:nvSpPr>
        <p:spPr>
          <a:xfrm>
            <a:off x="8765172" y="1916667"/>
            <a:ext cx="3041345"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a:spAutoFit/>
          </a:bodyPr>
          <a:lstStyle/>
          <a:p>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or 2 clear line spaces (DS/TS)</a:t>
            </a:r>
            <a:endParaRPr lang="en-US" i="1" dirty="0">
              <a:solidFill>
                <a:srgbClr val="FF0000"/>
              </a:solidFill>
            </a:endParaRPr>
          </a:p>
        </p:txBody>
      </p:sp>
    </p:spTree>
    <p:extLst>
      <p:ext uri="{BB962C8B-B14F-4D97-AF65-F5344CB8AC3E}">
        <p14:creationId xmlns:p14="http://schemas.microsoft.com/office/powerpoint/2010/main" val="28940688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BUSINESS LETTERS</a:t>
            </a:r>
            <a:br>
              <a:rPr lang="en-GB" dirty="0" smtClean="0"/>
            </a:br>
            <a:r>
              <a:rPr lang="en-029" b="1" dirty="0"/>
              <a:t>Parts of a </a:t>
            </a:r>
            <a:r>
              <a:rPr lang="en-029" b="1" dirty="0" smtClean="0"/>
              <a:t>letter</a:t>
            </a:r>
            <a:endParaRPr lang="en-US" dirty="0"/>
          </a:p>
        </p:txBody>
      </p:sp>
      <p:sp>
        <p:nvSpPr>
          <p:cNvPr id="4" name="Rectangle 3"/>
          <p:cNvSpPr/>
          <p:nvPr/>
        </p:nvSpPr>
        <p:spPr>
          <a:xfrm>
            <a:off x="909322" y="2608580"/>
            <a:ext cx="10234928" cy="357020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3600" b="1" dirty="0">
                <a:solidFill>
                  <a:srgbClr val="FF0000"/>
                </a:solidFill>
              </a:rPr>
              <a:t>Postscript </a:t>
            </a:r>
            <a:r>
              <a:rPr lang="en-029" sz="3600" dirty="0"/>
              <a:t>- Postscripts (additions to </a:t>
            </a:r>
            <a:r>
              <a:rPr lang="en-029" sz="3600" dirty="0" smtClean="0"/>
              <a:t>a handwritten </a:t>
            </a:r>
            <a:r>
              <a:rPr lang="en-029" sz="3600" dirty="0"/>
              <a:t>letter after it has been typed or items needing emphasis) appear </a:t>
            </a:r>
            <a:r>
              <a:rPr lang="en-029" sz="3600" dirty="0" smtClean="0">
                <a:solidFill>
                  <a:srgbClr val="FF0000"/>
                </a:solidFill>
              </a:rPr>
              <a:t>1 or 2 lines </a:t>
            </a:r>
            <a:r>
              <a:rPr lang="en-029" sz="3600" dirty="0"/>
              <a:t>below the last line of courtesy copy notation. </a:t>
            </a:r>
            <a:endParaRPr lang="en-029" sz="3600" dirty="0" smtClean="0"/>
          </a:p>
          <a:p>
            <a:pPr lvl="0"/>
            <a:endParaRPr lang="en-029" sz="1400" dirty="0"/>
          </a:p>
          <a:p>
            <a:pPr lvl="0"/>
            <a:r>
              <a:rPr lang="en-029" sz="3600" dirty="0" smtClean="0"/>
              <a:t>The </a:t>
            </a:r>
            <a:r>
              <a:rPr lang="en-029" sz="3600" dirty="0"/>
              <a:t>use of the initials PS or PPS is optional.</a:t>
            </a:r>
            <a:endParaRPr lang="en-US" sz="3600" dirty="0"/>
          </a:p>
          <a:p>
            <a:pPr lvl="0"/>
            <a:endParaRPr lang="en-US" sz="3200" dirty="0"/>
          </a:p>
        </p:txBody>
      </p:sp>
      <p:sp>
        <p:nvSpPr>
          <p:cNvPr id="5" name="Rectangle 4"/>
          <p:cNvSpPr/>
          <p:nvPr/>
        </p:nvSpPr>
        <p:spPr>
          <a:xfrm>
            <a:off x="8102905" y="1916667"/>
            <a:ext cx="3041345"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a:spAutoFit/>
          </a:bodyPr>
          <a:lstStyle/>
          <a:p>
            <a:r>
              <a:rPr lang="en-029"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or 2 clear line spaces (DS/TS)</a:t>
            </a:r>
            <a:endParaRPr lang="en-US" i="1" dirty="0">
              <a:solidFill>
                <a:srgbClr val="FF0000"/>
              </a:solidFill>
            </a:endParaRPr>
          </a:p>
        </p:txBody>
      </p:sp>
    </p:spTree>
    <p:extLst>
      <p:ext uri="{BB962C8B-B14F-4D97-AF65-F5344CB8AC3E}">
        <p14:creationId xmlns:p14="http://schemas.microsoft.com/office/powerpoint/2010/main" val="26361454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322" y="982132"/>
            <a:ext cx="9601196" cy="1303867"/>
          </a:xfrm>
        </p:spPr>
        <p:txBody>
          <a:bodyPr>
            <a:normAutofit fontScale="90000"/>
          </a:bodyPr>
          <a:lstStyle/>
          <a:p>
            <a:pPr algn="ctr"/>
            <a:r>
              <a:rPr lang="en-GB" dirty="0" smtClean="0"/>
              <a:t>BUSINESS LETTERS</a:t>
            </a:r>
            <a:r>
              <a:rPr lang="en-GB" dirty="0"/>
              <a:t/>
            </a:r>
            <a:br>
              <a:rPr lang="en-GB" dirty="0"/>
            </a:br>
            <a:r>
              <a:rPr lang="en-029" sz="4000" b="1" dirty="0" smtClean="0">
                <a:latin typeface="Caladea" panose="02040503050406030204" pitchFamily="18" charset="0"/>
                <a:ea typeface="Calibri" panose="020F0502020204030204" pitchFamily="34" charset="0"/>
                <a:cs typeface="Times New Roman" panose="02020603050405020304" pitchFamily="18" charset="0"/>
              </a:rPr>
              <a:t>Punctuation style </a:t>
            </a:r>
            <a:r>
              <a:rPr lang="en-029" sz="4000" b="1" dirty="0" smtClean="0">
                <a:latin typeface="Caladea" panose="02040503050406030204" pitchFamily="18" charset="0"/>
              </a:rPr>
              <a:t>of </a:t>
            </a:r>
            <a:r>
              <a:rPr lang="en-029" sz="4000" b="1" dirty="0">
                <a:latin typeface="Caladea" panose="02040503050406030204" pitchFamily="18" charset="0"/>
              </a:rPr>
              <a:t>a letter</a:t>
            </a:r>
            <a:r>
              <a:rPr lang="en-US" b="1" dirty="0"/>
              <a:t/>
            </a:r>
            <a:br>
              <a:rPr lang="en-US" b="1" dirty="0"/>
            </a:br>
            <a:endParaRPr lang="en-US" dirty="0"/>
          </a:p>
        </p:txBody>
      </p:sp>
      <p:sp>
        <p:nvSpPr>
          <p:cNvPr id="4" name="Rectangle 3"/>
          <p:cNvSpPr/>
          <p:nvPr/>
        </p:nvSpPr>
        <p:spPr>
          <a:xfrm>
            <a:off x="909322" y="2608580"/>
            <a:ext cx="10234928" cy="390876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3600" b="1" dirty="0">
                <a:solidFill>
                  <a:srgbClr val="FF0000"/>
                </a:solidFill>
              </a:rPr>
              <a:t>Open punctuation </a:t>
            </a:r>
            <a:r>
              <a:rPr lang="en-029" sz="3600" dirty="0"/>
              <a:t>- punctuation marks are completely omitted except in the body of the letter.</a:t>
            </a:r>
            <a:endParaRPr lang="en-US" sz="3600" dirty="0"/>
          </a:p>
          <a:p>
            <a:pPr lvl="3"/>
            <a:r>
              <a:rPr lang="en-029" sz="3600" dirty="0"/>
              <a:t>Example: 157 Uplift Boulevard</a:t>
            </a:r>
            <a:endParaRPr lang="en-US" sz="3600" dirty="0"/>
          </a:p>
          <a:p>
            <a:pPr lvl="3"/>
            <a:r>
              <a:rPr lang="en-029" sz="3600" dirty="0"/>
              <a:t>Cheerful Road</a:t>
            </a:r>
            <a:endParaRPr lang="en-US" sz="3600" dirty="0"/>
          </a:p>
          <a:p>
            <a:pPr lvl="3"/>
            <a:r>
              <a:rPr lang="en-029" sz="3600" dirty="0"/>
              <a:t>Mountain Pen P O</a:t>
            </a:r>
            <a:endParaRPr lang="en-US" sz="3600" dirty="0"/>
          </a:p>
          <a:p>
            <a:pPr lvl="3"/>
            <a:r>
              <a:rPr lang="en-029" sz="3600" dirty="0"/>
              <a:t>Kingston</a:t>
            </a:r>
            <a:endParaRPr lang="en-US" sz="3600" dirty="0"/>
          </a:p>
          <a:p>
            <a:pPr lvl="0"/>
            <a:endParaRPr lang="en-US" sz="3200" dirty="0"/>
          </a:p>
        </p:txBody>
      </p:sp>
    </p:spTree>
    <p:extLst>
      <p:ext uri="{BB962C8B-B14F-4D97-AF65-F5344CB8AC3E}">
        <p14:creationId xmlns:p14="http://schemas.microsoft.com/office/powerpoint/2010/main" val="16999006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322" y="982132"/>
            <a:ext cx="9601196" cy="1303867"/>
          </a:xfrm>
        </p:spPr>
        <p:txBody>
          <a:bodyPr>
            <a:normAutofit fontScale="90000"/>
          </a:bodyPr>
          <a:lstStyle/>
          <a:p>
            <a:pPr algn="ctr"/>
            <a:r>
              <a:rPr lang="en-GB" dirty="0" smtClean="0"/>
              <a:t>BUSINESS LETTERS</a:t>
            </a:r>
            <a:r>
              <a:rPr lang="en-GB" dirty="0"/>
              <a:t/>
            </a:r>
            <a:br>
              <a:rPr lang="en-GB" dirty="0"/>
            </a:br>
            <a:r>
              <a:rPr lang="en-029" sz="4000" b="1" dirty="0" smtClean="0">
                <a:latin typeface="Caladea" panose="02040503050406030204" pitchFamily="18" charset="0"/>
                <a:ea typeface="Calibri" panose="020F0502020204030204" pitchFamily="34" charset="0"/>
                <a:cs typeface="Times New Roman" panose="02020603050405020304" pitchFamily="18" charset="0"/>
              </a:rPr>
              <a:t>Punctuation style </a:t>
            </a:r>
            <a:r>
              <a:rPr lang="en-029" sz="4000" b="1" dirty="0" smtClean="0">
                <a:latin typeface="Caladea" panose="02040503050406030204" pitchFamily="18" charset="0"/>
              </a:rPr>
              <a:t>of </a:t>
            </a:r>
            <a:r>
              <a:rPr lang="en-029" sz="4000" b="1" dirty="0">
                <a:latin typeface="Caladea" panose="02040503050406030204" pitchFamily="18" charset="0"/>
              </a:rPr>
              <a:t>a letter</a:t>
            </a:r>
            <a:r>
              <a:rPr lang="en-US" b="1" dirty="0"/>
              <a:t/>
            </a:r>
            <a:br>
              <a:rPr lang="en-US" b="1" dirty="0"/>
            </a:br>
            <a:endParaRPr lang="en-US" dirty="0"/>
          </a:p>
        </p:txBody>
      </p:sp>
      <p:sp>
        <p:nvSpPr>
          <p:cNvPr id="4" name="Rectangle 3"/>
          <p:cNvSpPr/>
          <p:nvPr/>
        </p:nvSpPr>
        <p:spPr>
          <a:xfrm>
            <a:off x="909322" y="2608580"/>
            <a:ext cx="10234928" cy="366254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029" sz="3600" b="1" dirty="0">
                <a:solidFill>
                  <a:srgbClr val="FF0000"/>
                </a:solidFill>
              </a:rPr>
              <a:t>Full punctuation </a:t>
            </a:r>
            <a:r>
              <a:rPr lang="en-029" sz="3600" dirty="0"/>
              <a:t>- all necessary punctuation marks are used.</a:t>
            </a:r>
            <a:endParaRPr lang="en-US" sz="3600" dirty="0"/>
          </a:p>
          <a:p>
            <a:pPr lvl="3"/>
            <a:r>
              <a:rPr lang="en-029" sz="3200" dirty="0"/>
              <a:t>Example:</a:t>
            </a:r>
            <a:endParaRPr lang="en-US" sz="3200" dirty="0"/>
          </a:p>
          <a:p>
            <a:pPr lvl="3"/>
            <a:r>
              <a:rPr lang="en-029" sz="3200" dirty="0"/>
              <a:t>157 Uplift Boulevard,</a:t>
            </a:r>
            <a:endParaRPr lang="en-US" sz="3200" dirty="0"/>
          </a:p>
          <a:p>
            <a:pPr lvl="3"/>
            <a:r>
              <a:rPr lang="en-029" sz="3200" dirty="0"/>
              <a:t>Cheerful Road,</a:t>
            </a:r>
            <a:endParaRPr lang="en-US" sz="3200" dirty="0"/>
          </a:p>
          <a:p>
            <a:pPr lvl="3"/>
            <a:r>
              <a:rPr lang="en-029" sz="3200" dirty="0"/>
              <a:t>Mountain Pen P. O.,</a:t>
            </a:r>
            <a:endParaRPr lang="en-US" sz="3200" dirty="0"/>
          </a:p>
          <a:p>
            <a:pPr lvl="3"/>
            <a:r>
              <a:rPr lang="en-029" sz="3200" dirty="0" smtClean="0"/>
              <a:t>Kingston</a:t>
            </a:r>
            <a:endParaRPr lang="en-US" sz="3200" dirty="0"/>
          </a:p>
        </p:txBody>
      </p:sp>
    </p:spTree>
    <p:extLst>
      <p:ext uri="{BB962C8B-B14F-4D97-AF65-F5344CB8AC3E}">
        <p14:creationId xmlns:p14="http://schemas.microsoft.com/office/powerpoint/2010/main" val="34725258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322" y="982132"/>
            <a:ext cx="9601196" cy="1303867"/>
          </a:xfrm>
        </p:spPr>
        <p:txBody>
          <a:bodyPr>
            <a:normAutofit fontScale="90000"/>
          </a:bodyPr>
          <a:lstStyle/>
          <a:p>
            <a:pPr algn="ctr"/>
            <a:r>
              <a:rPr lang="en-GB" dirty="0" smtClean="0"/>
              <a:t>BUSINESS LETTERS</a:t>
            </a:r>
            <a:r>
              <a:rPr lang="en-GB" dirty="0"/>
              <a:t/>
            </a:r>
            <a:br>
              <a:rPr lang="en-GB" dirty="0"/>
            </a:br>
            <a:r>
              <a:rPr lang="en-029" b="1" dirty="0" smtClean="0"/>
              <a:t>Layout of </a:t>
            </a:r>
            <a:r>
              <a:rPr lang="en-029" b="1" dirty="0"/>
              <a:t>a letter</a:t>
            </a:r>
            <a:r>
              <a:rPr lang="en-US" b="1" dirty="0"/>
              <a:t/>
            </a:r>
            <a:br>
              <a:rPr lang="en-US" b="1" dirty="0"/>
            </a:br>
            <a:endParaRPr lang="en-US" dirty="0"/>
          </a:p>
        </p:txBody>
      </p:sp>
      <p:sp>
        <p:nvSpPr>
          <p:cNvPr id="4" name="Rectangle 3"/>
          <p:cNvSpPr/>
          <p:nvPr/>
        </p:nvSpPr>
        <p:spPr>
          <a:xfrm>
            <a:off x="909322" y="2608580"/>
            <a:ext cx="10234928" cy="267765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029" sz="3600" dirty="0" smtClean="0"/>
              <a:t>There </a:t>
            </a:r>
            <a:r>
              <a:rPr lang="en-029" sz="3600" dirty="0"/>
              <a:t>are three main styles of layout in the current use of business letters: </a:t>
            </a:r>
            <a:endParaRPr lang="en-US" sz="3600" dirty="0"/>
          </a:p>
          <a:p>
            <a:pPr marL="914400" lvl="1" indent="-457200">
              <a:buFont typeface="Arial" panose="020B0604020202020204" pitchFamily="34" charset="0"/>
              <a:buChar char="•"/>
            </a:pPr>
            <a:r>
              <a:rPr lang="en-029" sz="3200" dirty="0"/>
              <a:t>Fully blocked </a:t>
            </a:r>
            <a:endParaRPr lang="en-029" sz="3200" dirty="0" smtClean="0"/>
          </a:p>
          <a:p>
            <a:pPr marL="914400" lvl="1" indent="-457200">
              <a:buFont typeface="Arial" panose="020B0604020202020204" pitchFamily="34" charset="0"/>
              <a:buChar char="•"/>
            </a:pPr>
            <a:r>
              <a:rPr lang="en-029" sz="3200" dirty="0" smtClean="0"/>
              <a:t>Semi-Blocked</a:t>
            </a:r>
          </a:p>
          <a:p>
            <a:pPr marL="914400" lvl="1" indent="-457200">
              <a:buFont typeface="Arial" panose="020B0604020202020204" pitchFamily="34" charset="0"/>
              <a:buChar char="•"/>
            </a:pPr>
            <a:r>
              <a:rPr lang="en-029" sz="3200" dirty="0" smtClean="0"/>
              <a:t>Indented</a:t>
            </a:r>
            <a:endParaRPr lang="en-US" sz="3200" dirty="0"/>
          </a:p>
        </p:txBody>
      </p:sp>
    </p:spTree>
    <p:extLst>
      <p:ext uri="{BB962C8B-B14F-4D97-AF65-F5344CB8AC3E}">
        <p14:creationId xmlns:p14="http://schemas.microsoft.com/office/powerpoint/2010/main" val="6435500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36474" y="3091517"/>
            <a:ext cx="5458302" cy="221599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914400" lvl="1" indent="-457200">
              <a:buFont typeface="Arial" panose="020B0604020202020204" pitchFamily="34" charset="0"/>
              <a:buChar char="•"/>
            </a:pPr>
            <a:r>
              <a:rPr lang="en-029" sz="2400" dirty="0"/>
              <a:t>A</a:t>
            </a:r>
            <a:r>
              <a:rPr lang="en-029" sz="2400" dirty="0" smtClean="0"/>
              <a:t>ll elements are left-aligned</a:t>
            </a:r>
          </a:p>
          <a:p>
            <a:pPr lvl="1"/>
            <a:r>
              <a:rPr lang="en-029" sz="2400" dirty="0"/>
              <a:t> </a:t>
            </a:r>
            <a:r>
              <a:rPr lang="en-029" sz="2400" dirty="0" smtClean="0"/>
              <a:t>    with margin</a:t>
            </a:r>
          </a:p>
          <a:p>
            <a:pPr marL="914400" lvl="1" indent="-457200">
              <a:buFont typeface="Arial" panose="020B0604020202020204" pitchFamily="34" charset="0"/>
              <a:buChar char="•"/>
            </a:pPr>
            <a:r>
              <a:rPr lang="en-029" sz="2400" dirty="0" smtClean="0"/>
              <a:t>Open </a:t>
            </a:r>
            <a:r>
              <a:rPr lang="en-029" sz="2400" dirty="0" smtClean="0"/>
              <a:t>punctuation</a:t>
            </a:r>
          </a:p>
          <a:p>
            <a:pPr marL="914400" lvl="1" indent="-457200">
              <a:buFont typeface="Arial" panose="020B0604020202020204" pitchFamily="34" charset="0"/>
              <a:buChar char="•"/>
            </a:pPr>
            <a:endParaRPr lang="en-029" sz="2400" dirty="0"/>
          </a:p>
          <a:p>
            <a:pPr lvl="1"/>
            <a:r>
              <a:rPr lang="en-029" sz="1400" dirty="0"/>
              <a:t>Used continuation page for two-page letters (include page number, recipient and date - top of page)</a:t>
            </a:r>
            <a:endParaRPr lang="en-US" sz="1400" dirty="0"/>
          </a:p>
          <a:p>
            <a:pPr lvl="1"/>
            <a:endParaRPr lang="en-029" sz="1400" dirty="0" smtClean="0"/>
          </a:p>
        </p:txBody>
      </p:sp>
      <p:sp>
        <p:nvSpPr>
          <p:cNvPr id="3" name="Rectangle 2"/>
          <p:cNvSpPr/>
          <p:nvPr/>
        </p:nvSpPr>
        <p:spPr>
          <a:xfrm>
            <a:off x="7655368" y="2130224"/>
            <a:ext cx="2675925" cy="584775"/>
          </a:xfrm>
          <a:prstGeom prst="rect">
            <a:avLst/>
          </a:prstGeom>
        </p:spPr>
        <p:txBody>
          <a:bodyPr wrap="none">
            <a:spAutoFit/>
          </a:bodyPr>
          <a:lstStyle/>
          <a:p>
            <a:pPr lvl="1"/>
            <a:r>
              <a:rPr lang="en-029" sz="3200" dirty="0" smtClean="0"/>
              <a:t>FEATURES</a:t>
            </a:r>
            <a:endParaRPr lang="en-US" sz="3200" dirty="0"/>
          </a:p>
        </p:txBody>
      </p:sp>
      <p:pic>
        <p:nvPicPr>
          <p:cNvPr id="4" name="Picture 3"/>
          <p:cNvPicPr>
            <a:picLocks noChangeAspect="1"/>
          </p:cNvPicPr>
          <p:nvPr/>
        </p:nvPicPr>
        <p:blipFill>
          <a:blip r:embed="rId2"/>
          <a:stretch>
            <a:fillRect/>
          </a:stretch>
        </p:blipFill>
        <p:spPr>
          <a:xfrm>
            <a:off x="299481" y="726141"/>
            <a:ext cx="5664591" cy="5795683"/>
          </a:xfrm>
          <a:prstGeom prst="rect">
            <a:avLst/>
          </a:prstGeom>
        </p:spPr>
      </p:pic>
    </p:spTree>
    <p:extLst>
      <p:ext uri="{BB962C8B-B14F-4D97-AF65-F5344CB8AC3E}">
        <p14:creationId xmlns:p14="http://schemas.microsoft.com/office/powerpoint/2010/main" val="25642211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467130" y="260866"/>
            <a:ext cx="5182809" cy="6164960"/>
          </a:xfrm>
          <a:prstGeom prst="rect">
            <a:avLst/>
          </a:prstGeom>
        </p:spPr>
      </p:pic>
      <p:sp>
        <p:nvSpPr>
          <p:cNvPr id="10" name="Rectangle 9"/>
          <p:cNvSpPr/>
          <p:nvPr/>
        </p:nvSpPr>
        <p:spPr>
          <a:xfrm>
            <a:off x="7622160" y="1120742"/>
            <a:ext cx="2675925"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lvl="1"/>
            <a:r>
              <a:rPr lang="en-029" sz="3200" dirty="0" smtClean="0"/>
              <a:t>FEATURES</a:t>
            </a:r>
            <a:endParaRPr lang="en-US" sz="3200" dirty="0"/>
          </a:p>
        </p:txBody>
      </p:sp>
      <p:sp>
        <p:nvSpPr>
          <p:cNvPr id="11" name="Rectangle 10"/>
          <p:cNvSpPr/>
          <p:nvPr/>
        </p:nvSpPr>
        <p:spPr>
          <a:xfrm>
            <a:off x="5790999" y="2068588"/>
            <a:ext cx="6230672" cy="350865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914400" lvl="1" indent="-457200">
              <a:buFont typeface="Arial" panose="020B0604020202020204" pitchFamily="34" charset="0"/>
              <a:buChar char="•"/>
            </a:pPr>
            <a:r>
              <a:rPr lang="en-029" sz="2000" dirty="0" smtClean="0"/>
              <a:t>Sender’s address center or right-align if </a:t>
            </a:r>
            <a:r>
              <a:rPr lang="en-029" sz="2000" dirty="0" smtClean="0"/>
              <a:t>no letterhead </a:t>
            </a:r>
            <a:r>
              <a:rPr lang="en-029" sz="2000" dirty="0" smtClean="0"/>
              <a:t>is used</a:t>
            </a:r>
          </a:p>
          <a:p>
            <a:pPr marL="914400" lvl="1" indent="-457200">
              <a:buFont typeface="Arial" panose="020B0604020202020204" pitchFamily="34" charset="0"/>
              <a:buChar char="•"/>
            </a:pPr>
            <a:r>
              <a:rPr lang="en-029" sz="2000" dirty="0" smtClean="0"/>
              <a:t>Reference left aligned</a:t>
            </a:r>
          </a:p>
          <a:p>
            <a:pPr marL="914400" lvl="1" indent="-457200">
              <a:buFont typeface="Arial" panose="020B0604020202020204" pitchFamily="34" charset="0"/>
              <a:buChar char="•"/>
            </a:pPr>
            <a:r>
              <a:rPr lang="en-029" sz="2000" dirty="0" smtClean="0"/>
              <a:t>Date right aligned (same line as reference)</a:t>
            </a:r>
          </a:p>
          <a:p>
            <a:pPr marL="914400" lvl="1" indent="-457200">
              <a:buFont typeface="Arial" panose="020B0604020202020204" pitchFamily="34" charset="0"/>
              <a:buChar char="•"/>
            </a:pPr>
            <a:r>
              <a:rPr lang="en-029" sz="2000" dirty="0" smtClean="0"/>
              <a:t>Complimentary close, signatory and </a:t>
            </a:r>
          </a:p>
          <a:p>
            <a:pPr lvl="1"/>
            <a:r>
              <a:rPr lang="en-029" sz="2000" dirty="0"/>
              <a:t> </a:t>
            </a:r>
            <a:r>
              <a:rPr lang="en-029" sz="2000" dirty="0" smtClean="0"/>
              <a:t>     designation begins at center point </a:t>
            </a:r>
          </a:p>
          <a:p>
            <a:pPr marL="914400" lvl="1" indent="-457200">
              <a:buFont typeface="Arial" panose="020B0604020202020204" pitchFamily="34" charset="0"/>
              <a:buChar char="•"/>
            </a:pPr>
            <a:r>
              <a:rPr lang="en-029" sz="2000" dirty="0" smtClean="0"/>
              <a:t>All other elements left-aligned</a:t>
            </a:r>
          </a:p>
          <a:p>
            <a:pPr marL="914400" lvl="1" indent="-457200">
              <a:buFont typeface="Arial" panose="020B0604020202020204" pitchFamily="34" charset="0"/>
              <a:buChar char="•"/>
            </a:pPr>
            <a:r>
              <a:rPr lang="en-029" sz="2000" dirty="0" smtClean="0"/>
              <a:t>Closed or Full </a:t>
            </a:r>
            <a:r>
              <a:rPr lang="en-029" sz="2000" dirty="0" smtClean="0"/>
              <a:t>punctuation</a:t>
            </a:r>
          </a:p>
          <a:p>
            <a:pPr lvl="1"/>
            <a:r>
              <a:rPr lang="en-029" sz="1400" dirty="0"/>
              <a:t>Used continuation page for two-page letters (include page number, recipient and date - top of page)</a:t>
            </a:r>
            <a:endParaRPr lang="en-US" sz="1400" dirty="0"/>
          </a:p>
          <a:p>
            <a:pPr lvl="1"/>
            <a:endParaRPr lang="en-US" sz="1400" dirty="0"/>
          </a:p>
        </p:txBody>
      </p:sp>
    </p:spTree>
    <p:extLst>
      <p:ext uri="{BB962C8B-B14F-4D97-AF65-F5344CB8AC3E}">
        <p14:creationId xmlns:p14="http://schemas.microsoft.com/office/powerpoint/2010/main" val="26386690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969" r="17554"/>
          <a:stretch/>
        </p:blipFill>
        <p:spPr>
          <a:xfrm>
            <a:off x="195084" y="481349"/>
            <a:ext cx="5439234" cy="5855486"/>
          </a:xfrm>
          <a:prstGeom prst="rect">
            <a:avLst/>
          </a:prstGeom>
        </p:spPr>
      </p:pic>
      <p:sp>
        <p:nvSpPr>
          <p:cNvPr id="5" name="Rectangle 4"/>
          <p:cNvSpPr/>
          <p:nvPr/>
        </p:nvSpPr>
        <p:spPr>
          <a:xfrm>
            <a:off x="7623056" y="1181451"/>
            <a:ext cx="2675925" cy="584775"/>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lvl="1"/>
            <a:r>
              <a:rPr lang="en-029" sz="3200" dirty="0" smtClean="0"/>
              <a:t>FEATURES</a:t>
            </a:r>
            <a:endParaRPr lang="en-US" sz="3200" dirty="0"/>
          </a:p>
        </p:txBody>
      </p:sp>
      <p:sp>
        <p:nvSpPr>
          <p:cNvPr id="6" name="Rectangle 5"/>
          <p:cNvSpPr/>
          <p:nvPr/>
        </p:nvSpPr>
        <p:spPr>
          <a:xfrm>
            <a:off x="6092254" y="1948443"/>
            <a:ext cx="5848734" cy="384720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914400" lvl="1" indent="-457200">
              <a:buFont typeface="Arial" panose="020B0604020202020204" pitchFamily="34" charset="0"/>
              <a:buChar char="•"/>
            </a:pPr>
            <a:r>
              <a:rPr lang="en-029" dirty="0" smtClean="0"/>
              <a:t>First lines of each paragraph indented</a:t>
            </a:r>
          </a:p>
          <a:p>
            <a:pPr marL="914400" lvl="1" indent="-457200">
              <a:buFont typeface="Arial" panose="020B0604020202020204" pitchFamily="34" charset="0"/>
              <a:buChar char="•"/>
            </a:pPr>
            <a:r>
              <a:rPr lang="en-029" dirty="0"/>
              <a:t>Reference left aligned</a:t>
            </a:r>
          </a:p>
          <a:p>
            <a:pPr marL="914400" lvl="1" indent="-457200">
              <a:buFont typeface="Arial" panose="020B0604020202020204" pitchFamily="34" charset="0"/>
              <a:buChar char="•"/>
            </a:pPr>
            <a:r>
              <a:rPr lang="en-029" dirty="0"/>
              <a:t>Date right aligned (same line as reference)</a:t>
            </a:r>
          </a:p>
          <a:p>
            <a:pPr marL="914400" lvl="1" indent="-457200">
              <a:buFont typeface="Arial" panose="020B0604020202020204" pitchFamily="34" charset="0"/>
              <a:buChar char="•"/>
            </a:pPr>
            <a:r>
              <a:rPr lang="en-029" dirty="0" smtClean="0"/>
              <a:t>Subject heading centered </a:t>
            </a:r>
          </a:p>
          <a:p>
            <a:pPr marL="914400" lvl="1" indent="-457200">
              <a:buFont typeface="Arial" panose="020B0604020202020204" pitchFamily="34" charset="0"/>
              <a:buChar char="•"/>
            </a:pPr>
            <a:r>
              <a:rPr lang="en-029" dirty="0" smtClean="0"/>
              <a:t>Sender's address, Complimentary </a:t>
            </a:r>
            <a:r>
              <a:rPr lang="en-029" dirty="0"/>
              <a:t>close, </a:t>
            </a:r>
            <a:r>
              <a:rPr lang="en-029" dirty="0" smtClean="0"/>
              <a:t>Signatory and Designation are right-aligned</a:t>
            </a:r>
          </a:p>
          <a:p>
            <a:pPr marL="914400" lvl="1" indent="-457200">
              <a:buFont typeface="Arial" panose="020B0604020202020204" pitchFamily="34" charset="0"/>
              <a:buChar char="•"/>
            </a:pPr>
            <a:r>
              <a:rPr lang="en-029" dirty="0" smtClean="0"/>
              <a:t>Recipient's address, Salutation, Enclosures/copy </a:t>
            </a:r>
          </a:p>
          <a:p>
            <a:pPr lvl="1"/>
            <a:r>
              <a:rPr lang="en-029" dirty="0"/>
              <a:t> </a:t>
            </a:r>
            <a:r>
              <a:rPr lang="en-029" dirty="0" smtClean="0"/>
              <a:t>       notation/postscript left-aligned  </a:t>
            </a:r>
            <a:endParaRPr lang="en-029" dirty="0"/>
          </a:p>
          <a:p>
            <a:pPr marL="914400" lvl="1" indent="-457200">
              <a:buFont typeface="Arial" panose="020B0604020202020204" pitchFamily="34" charset="0"/>
              <a:buChar char="•"/>
            </a:pPr>
            <a:r>
              <a:rPr lang="en-029" dirty="0" smtClean="0"/>
              <a:t>Closed or Full </a:t>
            </a:r>
            <a:r>
              <a:rPr lang="en-029" dirty="0" smtClean="0"/>
              <a:t>punctuation</a:t>
            </a:r>
          </a:p>
          <a:p>
            <a:pPr lvl="1"/>
            <a:r>
              <a:rPr lang="en-029" sz="1400" dirty="0" smtClean="0"/>
              <a:t>Used continuation page for two-page letters (include page number, recipient and date - top of page)</a:t>
            </a:r>
            <a:endParaRPr lang="en-US" sz="1400" dirty="0"/>
          </a:p>
        </p:txBody>
      </p:sp>
    </p:spTree>
    <p:extLst>
      <p:ext uri="{BB962C8B-B14F-4D97-AF65-F5344CB8AC3E}">
        <p14:creationId xmlns:p14="http://schemas.microsoft.com/office/powerpoint/2010/main" val="33346916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307</TotalTime>
  <Words>1702</Words>
  <Application>Microsoft Office PowerPoint</Application>
  <PresentationFormat>Widescreen</PresentationFormat>
  <Paragraphs>207</Paragraphs>
  <Slides>36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Caladea</vt:lpstr>
      <vt:lpstr>Calibri</vt:lpstr>
      <vt:lpstr>Century Gothic</vt:lpstr>
      <vt:lpstr>Symbol</vt:lpstr>
      <vt:lpstr>Times New Roman</vt:lpstr>
      <vt:lpstr>Wingdings 2</vt:lpstr>
      <vt:lpstr>Quotable</vt:lpstr>
      <vt:lpstr>BUSINESS LETTERS</vt:lpstr>
      <vt:lpstr>BUSINESS LETTERS</vt:lpstr>
      <vt:lpstr>BUSINESS LETTERS Setting margins for letter </vt:lpstr>
      <vt:lpstr>BUSINESS LETTERS Setting margins for letter </vt:lpstr>
      <vt:lpstr>BUSINESS LETTERS Parts of a letter</vt:lpstr>
      <vt:lpstr>BUSINESS LETTERS Parts of a letter</vt:lpstr>
      <vt:lpstr>BUSINESS LETTERS Parts of a letter</vt:lpstr>
      <vt:lpstr>PowerPoint Presentation</vt:lpstr>
      <vt:lpstr>BUSINESS LETTERS Parts of a letter</vt:lpstr>
      <vt:lpstr>BUSINESS LETTERS Parts of a letter</vt:lpstr>
      <vt:lpstr>BUSINESS LETTERS Parts of a letter</vt:lpstr>
      <vt:lpstr>BUSINESS LETTERS Parts of a letter</vt:lpstr>
      <vt:lpstr>BUSINESS LETTERS Parts of a letter</vt:lpstr>
      <vt:lpstr>BUSINESS LETTERS Parts of a letter </vt:lpstr>
      <vt:lpstr>BUSINESS LETTERS Parts of a letter</vt:lpstr>
      <vt:lpstr>BUSINESS LETTERS Parts of a letter</vt:lpstr>
      <vt:lpstr>BUSINESS LETTERS Parts of a letter</vt:lpstr>
      <vt:lpstr>BUSINESS LETTERS Parts of a letter</vt:lpstr>
      <vt:lpstr>BUSINESS LETTERS Parts of a letter</vt:lpstr>
      <vt:lpstr>BUSINESS LETTERS Parts of a letter</vt:lpstr>
      <vt:lpstr>BUSINESS LETTERS Parts of a letter</vt:lpstr>
      <vt:lpstr>BUSINESS LETTERS Parts of a letter</vt:lpstr>
      <vt:lpstr>BUSINESS LETTERS Parts of a letter</vt:lpstr>
      <vt:lpstr>BUSINESS LETTERS Parts of a letter</vt:lpstr>
      <vt:lpstr>BUSINESS LETTERS Parts of a letter</vt:lpstr>
      <vt:lpstr>BUSINESS LETTERS Parts of a letter</vt:lpstr>
      <vt:lpstr>PowerPoint Presentation</vt:lpstr>
      <vt:lpstr>BUSINESS LETTERS Parts of a letter</vt:lpstr>
      <vt:lpstr>BUSINESS LETTERS Parts of a letter </vt:lpstr>
      <vt:lpstr>BUSINESS LETTERS Parts of a letter</vt:lpstr>
      <vt:lpstr>BUSINESS LETTERS Punctuation style of a letter </vt:lpstr>
      <vt:lpstr>BUSINESS LETTERS Punctuation style of a letter </vt:lpstr>
      <vt:lpstr>BUSINESS LETTERS Layout of a letter </vt:lpstr>
      <vt:lpstr>PowerPoint Presentation</vt:lpstr>
      <vt:lpstr>PowerPoint Presentation</vt:lpstr>
      <vt:lpstr>PowerPoint Presentation</vt:lpstr>
    </vt:vector>
  </TitlesOfParts>
  <Company>HP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LETTERS</dc:title>
  <dc:creator>Jocelyn Emmons</dc:creator>
  <cp:lastModifiedBy>Microsoft account</cp:lastModifiedBy>
  <cp:revision>124</cp:revision>
  <dcterms:created xsi:type="dcterms:W3CDTF">2021-10-04T01:37:14Z</dcterms:created>
  <dcterms:modified xsi:type="dcterms:W3CDTF">2022-02-15T21:17:55Z</dcterms:modified>
</cp:coreProperties>
</file>